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Fira Sans Extra Condensed Medium" panose="020B0604020202020204" charset="0"/>
      <p:regular r:id="rId22"/>
      <p:bold r:id="rId23"/>
      <p:italic r:id="rId24"/>
      <p:boldItalic r:id="rId25"/>
    </p:embeddedFont>
    <p:embeddedFont>
      <p:font typeface="Righteous" panose="020B0604020202020204" charset="0"/>
      <p:regular r:id="rId26"/>
    </p:embeddedFont>
    <p:embeddedFont>
      <p:font typeface="Roboto Condensed" panose="020B0604020202020204" charset="0"/>
      <p:regular r:id="rId27"/>
      <p:bold r:id="rId28"/>
      <p:italic r:id="rId29"/>
      <p:boldItalic r:id="rId30"/>
    </p:embeddedFont>
    <p:embeddedFont>
      <p:font typeface="Roboto Condensed Light" panose="020B0604020202020204" charset="0"/>
      <p:regular r:id="rId31"/>
      <p:bold r:id="rId32"/>
      <p:italic r:id="rId33"/>
      <p:boldItalic r:id="rId34"/>
    </p:embeddedFont>
    <p:embeddedFont>
      <p:font typeface="Squada One"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99" d="100"/>
          <a:sy n="299" d="100"/>
        </p:scale>
        <p:origin x="-456" y="-2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siaone.com/sites/default/files/original_images/Mar2014/20140301_scdf_mediacorp.jp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siaone.com/singapore/woman-died-alone-nobody-ever-came-visit-her-0"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channelnewsasia.com/news/cnainsider/when-someone-dies-alone-singapore-this-is-what-happens-seniors-12498032"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hannelnewsasia.com/news/cnainsider/the-loneliness-of-old-age-and-an-experiment-to-see-if-instagram-10675658"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pochtimes.today/singapores-elderly-loneliness-epidemic/" TargetMode="External"/><Relationship Id="rId4" Type="http://schemas.openxmlformats.org/officeDocument/2006/relationships/hyperlink" Target="https://www.duke-nus.edu.sg/docs/librariesprovider3/research-policy-brief-docs/home-alone-older-adults-in-singapore.pdf?sfvrsn=6735541d_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rangevalley.sg/reduce-the-risk-of-falli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griswoldhomecare.com/blog/falls-elderly-statistic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5d2cabac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https://www.asiaone.com/sites/default/files/original_images/Mar2014/20140301_scdf_mediacorp.jpg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57095241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57095241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1d87f09a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1d87f09a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1d87f09a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1d87f09a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1d87f09a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1d87f09a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9be35d0a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9be35d0a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9be35d0a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9be35d0a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9be35d0a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9be35d0a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1d9aed255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1d9aed25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Limitation: gyroscope threshold for falling acceleration rather low, took data from testing env consisting of young uni students in an env where cushions are provided, hence does not simulate real situation to large extent. Better data could be collected with better controlled env.</a:t>
            </a:r>
            <a:endParaRPr/>
          </a:p>
          <a:p>
            <a:pPr marL="0" lvl="0" indent="0" algn="l" rtl="0">
              <a:spcBef>
                <a:spcPts val="0"/>
              </a:spcBef>
              <a:spcAft>
                <a:spcPts val="0"/>
              </a:spcAft>
              <a:buNone/>
            </a:pPr>
            <a:r>
              <a:rPr lang="es"/>
              <a:t>Additional ideas:</a:t>
            </a:r>
            <a:endParaRPr/>
          </a:p>
          <a:p>
            <a:pPr marL="0" lvl="0" indent="0" algn="l" rtl="0">
              <a:spcBef>
                <a:spcPts val="0"/>
              </a:spcBef>
              <a:spcAft>
                <a:spcPts val="0"/>
              </a:spcAft>
              <a:buNone/>
            </a:pPr>
            <a:r>
              <a:rPr lang="es"/>
              <a:t>Measuring amount of force of fall; higher fall -&gt; more attention given; take into account weight of elderly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1d87f09a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1d87f09a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5e7858a94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5e7858a9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5d16254f0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5709524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1d9775cd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1d9775cd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https://www.asiaone.com/singapore/woman-died-alone-nobody-ever-came-visit-her-0</a:t>
            </a:r>
            <a:endParaRPr/>
          </a:p>
          <a:p>
            <a:pPr marL="0" lvl="0" indent="0" algn="l" rtl="0">
              <a:spcBef>
                <a:spcPts val="0"/>
              </a:spcBef>
              <a:spcAft>
                <a:spcPts val="0"/>
              </a:spcAft>
              <a:buNone/>
            </a:pPr>
            <a:r>
              <a:rPr lang="es" u="sng">
                <a:solidFill>
                  <a:schemeClr val="hlink"/>
                </a:solidFill>
                <a:hlinkClick r:id="rId4"/>
              </a:rPr>
              <a:t>https://www.channelnewsasia.com/news/cnainsider/when-someone-dies-alone-singapore-this-is-what-happens-seniors-12498032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57095241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57095241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https://www.channelnewsasia.com/news/cnainsider/the-loneliness-of-old-age-and-an-experiment-to-see-if-instagram-10675658</a:t>
            </a:r>
            <a:endParaRPr/>
          </a:p>
          <a:p>
            <a:pPr marL="0" lvl="0" indent="0" algn="l" rtl="0">
              <a:spcBef>
                <a:spcPts val="0"/>
              </a:spcBef>
              <a:spcAft>
                <a:spcPts val="0"/>
              </a:spcAft>
              <a:buNone/>
            </a:pPr>
            <a:r>
              <a:rPr lang="es" u="sng">
                <a:solidFill>
                  <a:schemeClr val="hlink"/>
                </a:solidFill>
                <a:hlinkClick r:id="rId4"/>
              </a:rPr>
              <a:t>https://www.duke-nus.edu.sg/docs/librariesprovider3/research-policy-brief-docs/home-alone-older-adults-in-singapore.pdf?sfvrsn=6735541d_0</a:t>
            </a:r>
            <a:endParaRPr/>
          </a:p>
          <a:p>
            <a:pPr marL="0" lvl="0" indent="0" algn="l" rtl="0">
              <a:spcBef>
                <a:spcPts val="0"/>
              </a:spcBef>
              <a:spcAft>
                <a:spcPts val="0"/>
              </a:spcAft>
              <a:buNone/>
            </a:pPr>
            <a:r>
              <a:rPr lang="es"/>
              <a:t>diag: </a:t>
            </a:r>
            <a:r>
              <a:rPr lang="es" u="sng">
                <a:solidFill>
                  <a:schemeClr val="hlink"/>
                </a:solidFill>
                <a:hlinkClick r:id="rId4"/>
              </a:rPr>
              <a:t>https://www.duke-nus.edu.sg/docs/librariesprovider3/research-policy-brief-docs/home-alone-older-adults-in-singapore.pdf?sfvrsn=6735541d_0</a:t>
            </a:r>
            <a:endParaRPr/>
          </a:p>
          <a:p>
            <a:pPr marL="0" lvl="0" indent="0" algn="l" rtl="0">
              <a:spcBef>
                <a:spcPts val="0"/>
              </a:spcBef>
              <a:spcAft>
                <a:spcPts val="0"/>
              </a:spcAft>
              <a:buNone/>
            </a:pPr>
            <a:r>
              <a:rPr lang="es" u="sng">
                <a:solidFill>
                  <a:schemeClr val="hlink"/>
                </a:solidFill>
                <a:hlinkClick r:id="rId5"/>
              </a:rPr>
              <a:t>https://epochtimes.today/singapores-elderly-loneliness-epidemic/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1d9775cd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1d9775cd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According to the American Academy of Orthopaedic Surgeons: 20 per cent of elderly hip fracture patients die within one year after their fall;</a:t>
            </a:r>
            <a:endParaRPr/>
          </a:p>
          <a:p>
            <a:pPr marL="0" lvl="0" indent="0" algn="l" rtl="0">
              <a:spcBef>
                <a:spcPts val="0"/>
              </a:spcBef>
              <a:spcAft>
                <a:spcPts val="0"/>
              </a:spcAft>
              <a:buNone/>
            </a:pPr>
            <a:r>
              <a:rPr lang="es" u="sng">
                <a:solidFill>
                  <a:schemeClr val="hlink"/>
                </a:solidFill>
                <a:hlinkClick r:id="rId3"/>
              </a:rPr>
              <a:t>https://orangevalley.sg/reduce-the-risk-of-falling/</a:t>
            </a:r>
            <a:endParaRPr/>
          </a:p>
          <a:p>
            <a:pPr marL="0" lvl="0" indent="0" algn="l" rtl="0">
              <a:spcBef>
                <a:spcPts val="0"/>
              </a:spcBef>
              <a:spcAft>
                <a:spcPts val="0"/>
              </a:spcAft>
              <a:buNone/>
            </a:pPr>
            <a:r>
              <a:rPr lang="es"/>
              <a:t>pic: </a:t>
            </a:r>
            <a:r>
              <a:rPr lang="es" u="sng">
                <a:solidFill>
                  <a:schemeClr val="hlink"/>
                </a:solidFill>
                <a:hlinkClick r:id="rId4"/>
              </a:rPr>
              <a:t>https://www.griswoldhomecare.com/blog/falls-elderly-statistics/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1d87f09a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1d87f09a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1d9aed255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1d9aed25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1d9aed255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1d9aed25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find image for this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2">
  <p:cSld name="CUSTOM_6">
    <p:spTree>
      <p:nvGrpSpPr>
        <p:cNvPr id="1"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rot="10800000" flipH="1">
            <a:off x="100" y="1725475"/>
            <a:ext cx="3802725" cy="3431200"/>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5334325" y="0"/>
            <a:ext cx="3802725" cy="3431200"/>
          </a:xfrm>
          <a:prstGeom prst="rect">
            <a:avLst/>
          </a:prstGeom>
          <a:noFill/>
          <a:ln>
            <a:noFill/>
          </a:ln>
        </p:spPr>
      </p:pic>
      <p:sp>
        <p:nvSpPr>
          <p:cNvPr id="86" name="Google Shape;86;p11"/>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87" name="Google Shape;87;p11"/>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88" name="Google Shape;88;p11"/>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7_1">
    <p:spTree>
      <p:nvGrpSpPr>
        <p:cNvPr id="1"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94" name="Google Shape;94;p13"/>
          <p:cNvSpPr txBox="1">
            <a:spLocks noGrp="1"/>
          </p:cNvSpPr>
          <p:nvPr>
            <p:ph type="ctrTitle"/>
          </p:nvPr>
        </p:nvSpPr>
        <p:spPr>
          <a:xfrm flipH="1">
            <a:off x="749100" y="507400"/>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95" name="Google Shape;95;p13"/>
          <p:cNvSpPr txBox="1">
            <a:spLocks noGrp="1"/>
          </p:cNvSpPr>
          <p:nvPr>
            <p:ph type="ctrTitle" idx="2"/>
          </p:nvPr>
        </p:nvSpPr>
        <p:spPr>
          <a:xfrm>
            <a:off x="1690457" y="19083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6" name="Google Shape;96;p13"/>
          <p:cNvSpPr txBox="1">
            <a:spLocks noGrp="1"/>
          </p:cNvSpPr>
          <p:nvPr>
            <p:ph type="subTitle" idx="1"/>
          </p:nvPr>
        </p:nvSpPr>
        <p:spPr>
          <a:xfrm>
            <a:off x="20518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97" name="Google Shape;97;p13"/>
          <p:cNvSpPr txBox="1">
            <a:spLocks noGrp="1"/>
          </p:cNvSpPr>
          <p:nvPr>
            <p:ph type="ctrTitle" idx="3"/>
          </p:nvPr>
        </p:nvSpPr>
        <p:spPr>
          <a:xfrm>
            <a:off x="1690457" y="341026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8" name="Google Shape;98;p13"/>
          <p:cNvSpPr txBox="1">
            <a:spLocks noGrp="1"/>
          </p:cNvSpPr>
          <p:nvPr>
            <p:ph type="subTitle" idx="4"/>
          </p:nvPr>
        </p:nvSpPr>
        <p:spPr>
          <a:xfrm>
            <a:off x="20518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99" name="Google Shape;99;p13"/>
          <p:cNvSpPr txBox="1">
            <a:spLocks noGrp="1"/>
          </p:cNvSpPr>
          <p:nvPr>
            <p:ph type="ctrTitle" idx="5"/>
          </p:nvPr>
        </p:nvSpPr>
        <p:spPr>
          <a:xfrm>
            <a:off x="4824357" y="19083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00" name="Google Shape;100;p13"/>
          <p:cNvSpPr txBox="1">
            <a:spLocks noGrp="1"/>
          </p:cNvSpPr>
          <p:nvPr>
            <p:ph type="subTitle" idx="6"/>
          </p:nvPr>
        </p:nvSpPr>
        <p:spPr>
          <a:xfrm>
            <a:off x="51857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1" name="Google Shape;101;p13"/>
          <p:cNvSpPr txBox="1">
            <a:spLocks noGrp="1"/>
          </p:cNvSpPr>
          <p:nvPr>
            <p:ph type="ctrTitle" idx="7"/>
          </p:nvPr>
        </p:nvSpPr>
        <p:spPr>
          <a:xfrm>
            <a:off x="4824357" y="341026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02" name="Google Shape;102;p13"/>
          <p:cNvSpPr txBox="1">
            <a:spLocks noGrp="1"/>
          </p:cNvSpPr>
          <p:nvPr>
            <p:ph type="subTitle" idx="8"/>
          </p:nvPr>
        </p:nvSpPr>
        <p:spPr>
          <a:xfrm>
            <a:off x="51857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103" name="Google Shape;103;p13"/>
          <p:cNvCxnSpPr/>
          <p:nvPr/>
        </p:nvCxnSpPr>
        <p:spPr>
          <a:xfrm>
            <a:off x="2273400" y="21106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104" name="Google Shape;104;p13"/>
          <p:cNvCxnSpPr/>
          <p:nvPr/>
        </p:nvCxnSpPr>
        <p:spPr>
          <a:xfrm>
            <a:off x="2273400" y="3627438"/>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CUSTOM_2_1">
    <p:bg>
      <p:bgPr>
        <a:gradFill>
          <a:gsLst>
            <a:gs pos="0">
              <a:srgbClr val="88D3CE"/>
            </a:gs>
            <a:gs pos="100000">
              <a:srgbClr val="423864"/>
            </a:gs>
          </a:gsLst>
          <a:lin ang="5400700" scaled="0"/>
        </a:gradFill>
        <a:effectLst/>
      </p:bgPr>
    </p:bg>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2300675" cy="2075900"/>
          </a:xfrm>
          <a:prstGeom prst="rect">
            <a:avLst/>
          </a:prstGeom>
          <a:noFill/>
          <a:ln>
            <a:noFill/>
          </a:ln>
        </p:spPr>
      </p:pic>
      <p:sp>
        <p:nvSpPr>
          <p:cNvPr id="31" name="Google Shape;31;p4"/>
          <p:cNvSpPr txBox="1">
            <a:spLocks noGrp="1"/>
          </p:cNvSpPr>
          <p:nvPr>
            <p:ph type="ctrTitle"/>
          </p:nvPr>
        </p:nvSpPr>
        <p:spPr>
          <a:xfrm flipH="1">
            <a:off x="-100" y="507400"/>
            <a:ext cx="83949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UMBERS + TEXT">
  <p:cSld name="CUSTOM_2_1_2">
    <p:bg>
      <p:bgPr>
        <a:gradFill>
          <a:gsLst>
            <a:gs pos="0">
              <a:srgbClr val="88D3CE"/>
            </a:gs>
            <a:gs pos="100000">
              <a:srgbClr val="423864"/>
            </a:gs>
          </a:gsLst>
          <a:lin ang="5400700" scaled="0"/>
        </a:gra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flipH="1">
            <a:off x="-100" y="507400"/>
            <a:ext cx="83949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34" name="Google Shape;34;p5"/>
          <p:cNvSpPr/>
          <p:nvPr/>
        </p:nvSpPr>
        <p:spPr>
          <a:xfrm>
            <a:off x="6603225" y="2224175"/>
            <a:ext cx="2058600" cy="902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5" name="Google Shape;35;p5"/>
          <p:cNvSpPr txBox="1">
            <a:spLocks noGrp="1"/>
          </p:cNvSpPr>
          <p:nvPr>
            <p:ph type="title" idx="2" hasCustomPrompt="1"/>
          </p:nvPr>
        </p:nvSpPr>
        <p:spPr>
          <a:xfrm>
            <a:off x="6786025" y="234187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5"/>
          <p:cNvSpPr txBox="1">
            <a:spLocks noGrp="1"/>
          </p:cNvSpPr>
          <p:nvPr>
            <p:ph type="subTitle" idx="1"/>
          </p:nvPr>
        </p:nvSpPr>
        <p:spPr>
          <a:xfrm>
            <a:off x="6679232" y="27592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37" name="Google Shape;37;p5"/>
          <p:cNvSpPr/>
          <p:nvPr/>
        </p:nvSpPr>
        <p:spPr>
          <a:xfrm>
            <a:off x="4439025" y="2224175"/>
            <a:ext cx="2058600" cy="902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8" name="Google Shape;38;p5"/>
          <p:cNvSpPr txBox="1">
            <a:spLocks noGrp="1"/>
          </p:cNvSpPr>
          <p:nvPr>
            <p:ph type="title" idx="3" hasCustomPrompt="1"/>
          </p:nvPr>
        </p:nvSpPr>
        <p:spPr>
          <a:xfrm>
            <a:off x="4621825" y="234187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a:spLocks noGrp="1"/>
          </p:cNvSpPr>
          <p:nvPr>
            <p:ph type="subTitle" idx="4"/>
          </p:nvPr>
        </p:nvSpPr>
        <p:spPr>
          <a:xfrm>
            <a:off x="4515032" y="27592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5"/>
          <p:cNvSpPr/>
          <p:nvPr/>
        </p:nvSpPr>
        <p:spPr>
          <a:xfrm>
            <a:off x="6603225" y="3249050"/>
            <a:ext cx="2058600" cy="902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1" name="Google Shape;41;p5"/>
          <p:cNvSpPr txBox="1">
            <a:spLocks noGrp="1"/>
          </p:cNvSpPr>
          <p:nvPr>
            <p:ph type="title" idx="5" hasCustomPrompt="1"/>
          </p:nvPr>
        </p:nvSpPr>
        <p:spPr>
          <a:xfrm>
            <a:off x="6786025" y="3366750"/>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5"/>
          <p:cNvSpPr txBox="1">
            <a:spLocks noGrp="1"/>
          </p:cNvSpPr>
          <p:nvPr>
            <p:ph type="subTitle" idx="6"/>
          </p:nvPr>
        </p:nvSpPr>
        <p:spPr>
          <a:xfrm>
            <a:off x="6679232" y="37841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3" name="Google Shape;43;p5"/>
          <p:cNvSpPr/>
          <p:nvPr/>
        </p:nvSpPr>
        <p:spPr>
          <a:xfrm>
            <a:off x="4439025" y="3249050"/>
            <a:ext cx="2058600" cy="902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4" name="Google Shape;44;p5"/>
          <p:cNvSpPr txBox="1">
            <a:spLocks noGrp="1"/>
          </p:cNvSpPr>
          <p:nvPr>
            <p:ph type="title" idx="7" hasCustomPrompt="1"/>
          </p:nvPr>
        </p:nvSpPr>
        <p:spPr>
          <a:xfrm>
            <a:off x="4621825" y="3366750"/>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5"/>
          <p:cNvSpPr txBox="1">
            <a:spLocks noGrp="1"/>
          </p:cNvSpPr>
          <p:nvPr>
            <p:ph type="subTitle" idx="8"/>
          </p:nvPr>
        </p:nvSpPr>
        <p:spPr>
          <a:xfrm>
            <a:off x="4515032" y="37841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6" name="Google Shape;46;p5"/>
          <p:cNvSpPr/>
          <p:nvPr/>
        </p:nvSpPr>
        <p:spPr>
          <a:xfrm>
            <a:off x="1515950" y="1321325"/>
            <a:ext cx="2058600" cy="902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7" name="Google Shape;47;p5"/>
          <p:cNvSpPr txBox="1">
            <a:spLocks noGrp="1"/>
          </p:cNvSpPr>
          <p:nvPr>
            <p:ph type="title" idx="9" hasCustomPrompt="1"/>
          </p:nvPr>
        </p:nvSpPr>
        <p:spPr>
          <a:xfrm>
            <a:off x="1698750" y="143902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5"/>
          <p:cNvSpPr txBox="1">
            <a:spLocks noGrp="1"/>
          </p:cNvSpPr>
          <p:nvPr>
            <p:ph type="subTitle" idx="13"/>
          </p:nvPr>
        </p:nvSpPr>
        <p:spPr>
          <a:xfrm>
            <a:off x="1591957" y="18563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49" name="Google Shape;49;p5"/>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63" name="Google Shape;63;p8"/>
          <p:cNvSpPr txBox="1">
            <a:spLocks noGrp="1"/>
          </p:cNvSpPr>
          <p:nvPr>
            <p:ph type="ctrTitle"/>
          </p:nvPr>
        </p:nvSpPr>
        <p:spPr>
          <a:xfrm>
            <a:off x="749100" y="507400"/>
            <a:ext cx="8394900" cy="670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64" name="Google Shape;64;p8"/>
          <p:cNvSpPr txBox="1">
            <a:spLocks noGrp="1"/>
          </p:cNvSpPr>
          <p:nvPr>
            <p:ph type="ctrTitle" idx="2"/>
          </p:nvPr>
        </p:nvSpPr>
        <p:spPr>
          <a:xfrm>
            <a:off x="2750155"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5" name="Google Shape;65;p8"/>
          <p:cNvSpPr txBox="1">
            <a:spLocks noGrp="1"/>
          </p:cNvSpPr>
          <p:nvPr>
            <p:ph type="subTitle" idx="1"/>
          </p:nvPr>
        </p:nvSpPr>
        <p:spPr>
          <a:xfrm>
            <a:off x="2750119"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6" name="Google Shape;66;p8"/>
          <p:cNvSpPr txBox="1">
            <a:spLocks noGrp="1"/>
          </p:cNvSpPr>
          <p:nvPr>
            <p:ph type="ctrTitle" idx="3"/>
          </p:nvPr>
        </p:nvSpPr>
        <p:spPr>
          <a:xfrm>
            <a:off x="4800201"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7" name="Google Shape;67;p8"/>
          <p:cNvSpPr txBox="1">
            <a:spLocks noGrp="1"/>
          </p:cNvSpPr>
          <p:nvPr>
            <p:ph type="subTitle" idx="4"/>
          </p:nvPr>
        </p:nvSpPr>
        <p:spPr>
          <a:xfrm>
            <a:off x="4800165"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8" name="Google Shape;68;p8"/>
          <p:cNvSpPr txBox="1">
            <a:spLocks noGrp="1"/>
          </p:cNvSpPr>
          <p:nvPr>
            <p:ph type="ctrTitle" idx="5"/>
          </p:nvPr>
        </p:nvSpPr>
        <p:spPr>
          <a:xfrm>
            <a:off x="3794948" y="3600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69" name="Google Shape;69;p8"/>
          <p:cNvSpPr txBox="1">
            <a:spLocks noGrp="1"/>
          </p:cNvSpPr>
          <p:nvPr>
            <p:ph type="subTitle" idx="6"/>
          </p:nvPr>
        </p:nvSpPr>
        <p:spPr>
          <a:xfrm>
            <a:off x="3753025" y="4061500"/>
            <a:ext cx="16539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802725" cy="3431200"/>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81" name="Google Shape;81;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 name="Google Shape;82;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6">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ctrTitle"/>
          </p:nvPr>
        </p:nvSpPr>
        <p:spPr>
          <a:xfrm flipH="1">
            <a:off x="412200" y="1375350"/>
            <a:ext cx="4353900" cy="239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SilverDefence (SID)</a:t>
            </a:r>
            <a:endParaRPr/>
          </a:p>
        </p:txBody>
      </p:sp>
      <p:pic>
        <p:nvPicPr>
          <p:cNvPr id="112" name="Google Shape;112;p16"/>
          <p:cNvPicPr preferRelativeResize="0"/>
          <p:nvPr/>
        </p:nvPicPr>
        <p:blipFill>
          <a:blip r:embed="rId3">
            <a:alphaModFix amt="82000"/>
          </a:blip>
          <a:stretch>
            <a:fillRect/>
          </a:stretch>
        </p:blipFill>
        <p:spPr>
          <a:xfrm>
            <a:off x="4570875" y="0"/>
            <a:ext cx="4534425" cy="5143500"/>
          </a:xfrm>
          <a:prstGeom prst="rect">
            <a:avLst/>
          </a:prstGeom>
          <a:noFill/>
          <a:ln>
            <a:noFill/>
          </a:ln>
          <a:effectLst>
            <a:outerShdw blurRad="57150" dist="19050" dir="5400000" algn="bl" rotWithShape="0">
              <a:srgbClr val="000000">
                <a:alpha val="30000"/>
              </a:srgbClr>
            </a:outerShdw>
          </a:effectLst>
        </p:spPr>
      </p:pic>
      <p:sp>
        <p:nvSpPr>
          <p:cNvPr id="113" name="Google Shape;113;p16"/>
          <p:cNvSpPr txBox="1">
            <a:spLocks noGrp="1"/>
          </p:cNvSpPr>
          <p:nvPr>
            <p:ph type="subTitle" idx="1"/>
          </p:nvPr>
        </p:nvSpPr>
        <p:spPr>
          <a:xfrm flipH="1">
            <a:off x="270598" y="4304700"/>
            <a:ext cx="45345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rPr>
              <a:t>Problem 1: Emergency Medical Services</a:t>
            </a:r>
            <a:endParaRPr>
              <a:solidFill>
                <a:schemeClr val="dk2"/>
              </a:solidFill>
            </a:endParaRPr>
          </a:p>
          <a:p>
            <a:pPr marL="0" lvl="0" indent="0" algn="l" rtl="0">
              <a:spcBef>
                <a:spcPts val="0"/>
              </a:spcBef>
              <a:spcAft>
                <a:spcPts val="0"/>
              </a:spcAft>
              <a:buNone/>
            </a:pPr>
            <a:r>
              <a:rPr lang="es"/>
              <a:t>Presented by Team ibmtopfan</a:t>
            </a:r>
            <a:endParaRPr/>
          </a:p>
          <a:p>
            <a:pPr marL="0" lvl="0" indent="0" algn="l" rtl="0">
              <a:spcBef>
                <a:spcPts val="0"/>
              </a:spcBef>
              <a:spcAft>
                <a:spcPts val="0"/>
              </a:spcAft>
              <a:buNone/>
            </a:pPr>
            <a:r>
              <a:rPr lang="es"/>
              <a:t>Li Bowen, Liu Wanru, He Wanru, </a:t>
            </a:r>
            <a:r>
              <a:rPr lang="es">
                <a:solidFill>
                  <a:schemeClr val="dk2"/>
                </a:solidFill>
              </a:rPr>
              <a:t>Zhao </a:t>
            </a:r>
            <a:r>
              <a:rPr lang="es"/>
              <a:t>Fengye, Hui Wai Yan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rot="5400000">
            <a:off x="3566117" y="30105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rot="5400000">
            <a:off x="4584549" y="1219730"/>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txBox="1">
            <a:spLocks noGrp="1"/>
          </p:cNvSpPr>
          <p:nvPr>
            <p:ph type="ctrTitle"/>
          </p:nvPr>
        </p:nvSpPr>
        <p:spPr>
          <a:xfrm>
            <a:off x="749100" y="507400"/>
            <a:ext cx="29730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OUR SOLUTION</a:t>
            </a:r>
            <a:endParaRPr/>
          </a:p>
        </p:txBody>
      </p:sp>
      <p:sp>
        <p:nvSpPr>
          <p:cNvPr id="204" name="Google Shape;204;p25"/>
          <p:cNvSpPr txBox="1">
            <a:spLocks noGrp="1"/>
          </p:cNvSpPr>
          <p:nvPr>
            <p:ph type="ctrTitle" idx="2"/>
          </p:nvPr>
        </p:nvSpPr>
        <p:spPr>
          <a:xfrm>
            <a:off x="4743925" y="1904800"/>
            <a:ext cx="1682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t>ACCELERATION DETECTION</a:t>
            </a:r>
            <a:endParaRPr sz="1600"/>
          </a:p>
        </p:txBody>
      </p:sp>
      <p:sp>
        <p:nvSpPr>
          <p:cNvPr id="205" name="Google Shape;205;p25"/>
          <p:cNvSpPr txBox="1">
            <a:spLocks noGrp="1"/>
          </p:cNvSpPr>
          <p:nvPr>
            <p:ph type="subTitle" idx="1"/>
          </p:nvPr>
        </p:nvSpPr>
        <p:spPr>
          <a:xfrm>
            <a:off x="2750119" y="2339775"/>
            <a:ext cx="1570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t>using IP camera</a:t>
            </a:r>
            <a:endParaRPr sz="1400"/>
          </a:p>
        </p:txBody>
      </p:sp>
      <p:sp>
        <p:nvSpPr>
          <p:cNvPr id="206" name="Google Shape;206;p25"/>
          <p:cNvSpPr txBox="1">
            <a:spLocks noGrp="1"/>
          </p:cNvSpPr>
          <p:nvPr>
            <p:ph type="ctrTitle" idx="3"/>
          </p:nvPr>
        </p:nvSpPr>
        <p:spPr>
          <a:xfrm>
            <a:off x="2693875" y="1904800"/>
            <a:ext cx="1682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t>IMAGE CLASSIFICATION</a:t>
            </a:r>
            <a:endParaRPr sz="1600"/>
          </a:p>
        </p:txBody>
      </p:sp>
      <p:sp>
        <p:nvSpPr>
          <p:cNvPr id="207" name="Google Shape;207;p25"/>
          <p:cNvSpPr txBox="1">
            <a:spLocks noGrp="1"/>
          </p:cNvSpPr>
          <p:nvPr>
            <p:ph type="subTitle" idx="4"/>
          </p:nvPr>
        </p:nvSpPr>
        <p:spPr>
          <a:xfrm>
            <a:off x="4800165" y="2339775"/>
            <a:ext cx="1570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t>to identify a fall</a:t>
            </a:r>
            <a:endParaRPr sz="1400"/>
          </a:p>
        </p:txBody>
      </p:sp>
      <p:sp>
        <p:nvSpPr>
          <p:cNvPr id="208" name="Google Shape;208;p25"/>
          <p:cNvSpPr txBox="1">
            <a:spLocks noGrp="1"/>
          </p:cNvSpPr>
          <p:nvPr>
            <p:ph type="ctrTitle" idx="5"/>
          </p:nvPr>
        </p:nvSpPr>
        <p:spPr>
          <a:xfrm>
            <a:off x="3794948" y="3619475"/>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a:t>LOGIC FLOW </a:t>
            </a:r>
            <a:endParaRPr sz="1600"/>
          </a:p>
        </p:txBody>
      </p:sp>
      <p:sp>
        <p:nvSpPr>
          <p:cNvPr id="209" name="Google Shape;209;p25"/>
          <p:cNvSpPr txBox="1">
            <a:spLocks noGrp="1"/>
          </p:cNvSpPr>
          <p:nvPr>
            <p:ph type="subTitle" idx="6"/>
          </p:nvPr>
        </p:nvSpPr>
        <p:spPr>
          <a:xfrm>
            <a:off x="3794950" y="4137700"/>
            <a:ext cx="1570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t>of our algorithm</a:t>
            </a:r>
            <a:endParaRPr sz="1400"/>
          </a:p>
        </p:txBody>
      </p:sp>
      <p:grpSp>
        <p:nvGrpSpPr>
          <p:cNvPr id="210" name="Google Shape;210;p25"/>
          <p:cNvGrpSpPr/>
          <p:nvPr/>
        </p:nvGrpSpPr>
        <p:grpSpPr>
          <a:xfrm>
            <a:off x="3365780" y="1459152"/>
            <a:ext cx="338842" cy="336332"/>
            <a:chOff x="-56012425" y="1903275"/>
            <a:chExt cx="320600" cy="318225"/>
          </a:xfrm>
        </p:grpSpPr>
        <p:sp>
          <p:nvSpPr>
            <p:cNvPr id="211" name="Google Shape;211;p25"/>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5"/>
          <p:cNvGrpSpPr/>
          <p:nvPr/>
        </p:nvGrpSpPr>
        <p:grpSpPr>
          <a:xfrm>
            <a:off x="5418928" y="1460517"/>
            <a:ext cx="332705" cy="333590"/>
            <a:chOff x="-44528075" y="1982825"/>
            <a:chExt cx="300900" cy="301700"/>
          </a:xfrm>
        </p:grpSpPr>
        <p:sp>
          <p:nvSpPr>
            <p:cNvPr id="214" name="Google Shape;214;p2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5"/>
          <p:cNvSpPr/>
          <p:nvPr/>
        </p:nvSpPr>
        <p:spPr>
          <a:xfrm>
            <a:off x="4405201" y="33629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IMAGE CLASSIFICATION</a:t>
            </a:r>
            <a:endParaRPr/>
          </a:p>
        </p:txBody>
      </p:sp>
      <p:sp>
        <p:nvSpPr>
          <p:cNvPr id="227" name="Google Shape;227;p26"/>
          <p:cNvSpPr txBox="1"/>
          <p:nvPr/>
        </p:nvSpPr>
        <p:spPr>
          <a:xfrm>
            <a:off x="749104" y="1452575"/>
            <a:ext cx="7127400" cy="248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Equipment: IP camera setup in living room, connected via Raspberry Pi</a:t>
            </a:r>
            <a:endParaRPr sz="1800">
              <a:solidFill>
                <a:schemeClr val="dk2"/>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Machine learning using </a:t>
            </a:r>
            <a:r>
              <a:rPr lang="es" sz="1800" b="1">
                <a:solidFill>
                  <a:schemeClr val="dk2"/>
                </a:solidFill>
                <a:latin typeface="Roboto Condensed"/>
                <a:ea typeface="Roboto Condensed"/>
                <a:cs typeface="Roboto Condensed"/>
                <a:sym typeface="Roboto Condensed"/>
              </a:rPr>
              <a:t>IBM Cloud AI Annotations </a:t>
            </a:r>
            <a:r>
              <a:rPr lang="es" sz="1800">
                <a:solidFill>
                  <a:schemeClr val="dk2"/>
                </a:solidFill>
                <a:latin typeface="Roboto Condensed Light"/>
                <a:ea typeface="Roboto Condensed Light"/>
                <a:cs typeface="Roboto Condensed Light"/>
                <a:sym typeface="Roboto Condensed Light"/>
              </a:rPr>
              <a:t>and TensorFlow</a:t>
            </a:r>
            <a:endParaRPr sz="1800">
              <a:solidFill>
                <a:schemeClr val="dk2"/>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p:txBody>
      </p:sp>
      <p:pic>
        <p:nvPicPr>
          <p:cNvPr id="228" name="Google Shape;228;p26"/>
          <p:cNvPicPr preferRelativeResize="0"/>
          <p:nvPr/>
        </p:nvPicPr>
        <p:blipFill rotWithShape="1">
          <a:blip r:embed="rId3">
            <a:alphaModFix/>
          </a:blip>
          <a:srcRect l="13289" t="16375" r="51169" b="19307"/>
          <a:stretch/>
        </p:blipFill>
        <p:spPr>
          <a:xfrm>
            <a:off x="6360025" y="220475"/>
            <a:ext cx="1053600" cy="1072500"/>
          </a:xfrm>
          <a:prstGeom prst="ellipse">
            <a:avLst/>
          </a:prstGeom>
          <a:noFill/>
          <a:ln>
            <a:noFill/>
          </a:ln>
        </p:spPr>
      </p:pic>
      <p:pic>
        <p:nvPicPr>
          <p:cNvPr id="229" name="Google Shape;229;p26"/>
          <p:cNvPicPr preferRelativeResize="0"/>
          <p:nvPr/>
        </p:nvPicPr>
        <p:blipFill rotWithShape="1">
          <a:blip r:embed="rId4">
            <a:alphaModFix/>
          </a:blip>
          <a:srcRect l="62266" t="21373" r="24077" b="35906"/>
          <a:stretch/>
        </p:blipFill>
        <p:spPr>
          <a:xfrm>
            <a:off x="5099875" y="2688275"/>
            <a:ext cx="1483500" cy="1423500"/>
          </a:xfrm>
          <a:prstGeom prst="ellipse">
            <a:avLst/>
          </a:prstGeom>
          <a:noFill/>
          <a:ln>
            <a:noFill/>
          </a:ln>
        </p:spPr>
      </p:pic>
      <p:pic>
        <p:nvPicPr>
          <p:cNvPr id="230" name="Google Shape;230;p26"/>
          <p:cNvPicPr preferRelativeResize="0"/>
          <p:nvPr/>
        </p:nvPicPr>
        <p:blipFill>
          <a:blip r:embed="rId5">
            <a:alphaModFix/>
          </a:blip>
          <a:stretch>
            <a:fillRect/>
          </a:stretch>
        </p:blipFill>
        <p:spPr>
          <a:xfrm>
            <a:off x="685250" y="2382737"/>
            <a:ext cx="3422176" cy="2034575"/>
          </a:xfrm>
          <a:prstGeom prst="rect">
            <a:avLst/>
          </a:prstGeom>
          <a:noFill/>
          <a:ln>
            <a:noFill/>
          </a:ln>
        </p:spPr>
      </p:pic>
      <p:pic>
        <p:nvPicPr>
          <p:cNvPr id="231" name="Google Shape;231;p26"/>
          <p:cNvPicPr preferRelativeResize="0"/>
          <p:nvPr/>
        </p:nvPicPr>
        <p:blipFill rotWithShape="1">
          <a:blip r:embed="rId4">
            <a:alphaModFix/>
          </a:blip>
          <a:srcRect l="86209" t="29067" r="4812" b="42070"/>
          <a:stretch/>
        </p:blipFill>
        <p:spPr>
          <a:xfrm>
            <a:off x="7266650" y="2688275"/>
            <a:ext cx="1445400" cy="1423200"/>
          </a:xfrm>
          <a:prstGeom prst="ellipse">
            <a:avLst/>
          </a:prstGeom>
          <a:noFill/>
          <a:ln>
            <a:noFill/>
          </a:ln>
        </p:spPr>
      </p:pic>
      <p:sp>
        <p:nvSpPr>
          <p:cNvPr id="232" name="Google Shape;232;p26"/>
          <p:cNvSpPr txBox="1"/>
          <p:nvPr/>
        </p:nvSpPr>
        <p:spPr>
          <a:xfrm>
            <a:off x="4980175" y="4133425"/>
            <a:ext cx="1724100" cy="58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FFFFFF"/>
                </a:solidFill>
                <a:latin typeface="Roboto Condensed"/>
                <a:ea typeface="Roboto Condensed"/>
                <a:cs typeface="Roboto Condensed"/>
                <a:sym typeface="Roboto Condensed"/>
              </a:rPr>
              <a:t>IBM CLOUD STORAGE</a:t>
            </a:r>
            <a:endParaRPr b="1">
              <a:solidFill>
                <a:srgbClr val="FFFFFF"/>
              </a:solidFill>
              <a:latin typeface="Roboto Condensed"/>
              <a:ea typeface="Roboto Condensed"/>
              <a:cs typeface="Roboto Condensed"/>
              <a:sym typeface="Roboto Condensed"/>
            </a:endParaRPr>
          </a:p>
        </p:txBody>
      </p:sp>
      <p:sp>
        <p:nvSpPr>
          <p:cNvPr id="233" name="Google Shape;233;p26"/>
          <p:cNvSpPr txBox="1"/>
          <p:nvPr/>
        </p:nvSpPr>
        <p:spPr>
          <a:xfrm>
            <a:off x="7127300" y="4222325"/>
            <a:ext cx="1724100" cy="58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FFFFFF"/>
                </a:solidFill>
                <a:latin typeface="Roboto Condensed"/>
                <a:ea typeface="Roboto Condensed"/>
                <a:cs typeface="Roboto Condensed"/>
                <a:sym typeface="Roboto Condensed"/>
              </a:rPr>
              <a:t>TENSORFLOW</a:t>
            </a:r>
            <a:endParaRPr b="1">
              <a:solidFill>
                <a:srgbClr val="FFFFFF"/>
              </a:solidFill>
              <a:latin typeface="Roboto Condensed"/>
              <a:ea typeface="Roboto Condensed"/>
              <a:cs typeface="Roboto Condensed"/>
              <a:sym typeface="Roboto Condensed"/>
            </a:endParaRPr>
          </a:p>
        </p:txBody>
      </p:sp>
      <p:cxnSp>
        <p:nvCxnSpPr>
          <p:cNvPr id="234" name="Google Shape;234;p26"/>
          <p:cNvCxnSpPr>
            <a:stCxn id="230" idx="3"/>
            <a:endCxn id="229" idx="2"/>
          </p:cNvCxnSpPr>
          <p:nvPr/>
        </p:nvCxnSpPr>
        <p:spPr>
          <a:xfrm>
            <a:off x="4107426" y="3400025"/>
            <a:ext cx="992400" cy="0"/>
          </a:xfrm>
          <a:prstGeom prst="straightConnector1">
            <a:avLst/>
          </a:prstGeom>
          <a:noFill/>
          <a:ln w="9525" cap="flat" cmpd="sng">
            <a:solidFill>
              <a:schemeClr val="dk2"/>
            </a:solidFill>
            <a:prstDash val="solid"/>
            <a:round/>
            <a:headEnd type="none" w="med" len="med"/>
            <a:tailEnd type="none" w="med" len="med"/>
          </a:ln>
        </p:spPr>
      </p:cxnSp>
      <p:cxnSp>
        <p:nvCxnSpPr>
          <p:cNvPr id="235" name="Google Shape;235;p26"/>
          <p:cNvCxnSpPr>
            <a:stCxn id="229" idx="6"/>
            <a:endCxn id="231" idx="2"/>
          </p:cNvCxnSpPr>
          <p:nvPr/>
        </p:nvCxnSpPr>
        <p:spPr>
          <a:xfrm>
            <a:off x="6583375" y="3400025"/>
            <a:ext cx="683400" cy="0"/>
          </a:xfrm>
          <a:prstGeom prst="straightConnector1">
            <a:avLst/>
          </a:prstGeom>
          <a:noFill/>
          <a:ln w="9525" cap="flat" cmpd="sng">
            <a:solidFill>
              <a:schemeClr val="dk2"/>
            </a:solidFill>
            <a:prstDash val="solid"/>
            <a:round/>
            <a:headEnd type="none" w="med" len="med"/>
            <a:tailEnd type="none" w="med" len="med"/>
          </a:ln>
        </p:spPr>
      </p:cxnSp>
      <p:sp>
        <p:nvSpPr>
          <p:cNvPr id="236" name="Google Shape;236;p26"/>
          <p:cNvSpPr txBox="1"/>
          <p:nvPr/>
        </p:nvSpPr>
        <p:spPr>
          <a:xfrm>
            <a:off x="4226075" y="3052250"/>
            <a:ext cx="992400" cy="2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3F3F3"/>
                </a:solidFill>
                <a:latin typeface="Roboto Condensed Light"/>
                <a:ea typeface="Roboto Condensed Light"/>
                <a:cs typeface="Roboto Condensed Light"/>
                <a:sym typeface="Roboto Condensed Light"/>
              </a:rPr>
              <a:t>Annotate</a:t>
            </a:r>
            <a:endParaRPr>
              <a:solidFill>
                <a:srgbClr val="F3F3F3"/>
              </a:solidFill>
              <a:latin typeface="Roboto Condensed Light"/>
              <a:ea typeface="Roboto Condensed Light"/>
              <a:cs typeface="Roboto Condensed Light"/>
              <a:sym typeface="Roboto Condensed Light"/>
            </a:endParaRPr>
          </a:p>
        </p:txBody>
      </p:sp>
      <p:sp>
        <p:nvSpPr>
          <p:cNvPr id="237" name="Google Shape;237;p26"/>
          <p:cNvSpPr txBox="1"/>
          <p:nvPr/>
        </p:nvSpPr>
        <p:spPr>
          <a:xfrm>
            <a:off x="6642725" y="3052250"/>
            <a:ext cx="806400" cy="2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EFEFEF"/>
                </a:solidFill>
                <a:latin typeface="Roboto Condensed Light"/>
                <a:ea typeface="Roboto Condensed Light"/>
                <a:cs typeface="Roboto Condensed Light"/>
                <a:sym typeface="Roboto Condensed Light"/>
              </a:rPr>
              <a:t>Train</a:t>
            </a:r>
            <a:endParaRPr>
              <a:solidFill>
                <a:srgbClr val="EFEFEF"/>
              </a:solidFill>
              <a:latin typeface="Roboto Condensed Light"/>
              <a:ea typeface="Roboto Condensed Light"/>
              <a:cs typeface="Roboto Condensed Light"/>
              <a:sym typeface="Roboto Condensed Light"/>
            </a:endParaRPr>
          </a:p>
        </p:txBody>
      </p:sp>
      <p:sp>
        <p:nvSpPr>
          <p:cNvPr id="238" name="Google Shape;238;p26"/>
          <p:cNvSpPr txBox="1"/>
          <p:nvPr/>
        </p:nvSpPr>
        <p:spPr>
          <a:xfrm>
            <a:off x="5266975" y="433775"/>
            <a:ext cx="1513500" cy="7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EFEFEF"/>
                </a:solidFill>
                <a:latin typeface="Roboto Condensed"/>
                <a:ea typeface="Roboto Condensed"/>
                <a:cs typeface="Roboto Condensed"/>
                <a:sym typeface="Roboto Condensed"/>
              </a:rPr>
              <a:t>IBM Watson </a:t>
            </a:r>
            <a:endParaRPr b="1">
              <a:solidFill>
                <a:srgbClr val="EFEFEF"/>
              </a:solidFill>
              <a:latin typeface="Roboto Condensed"/>
              <a:ea typeface="Roboto Condensed"/>
              <a:cs typeface="Roboto Condensed"/>
              <a:sym typeface="Roboto Condensed"/>
            </a:endParaRPr>
          </a:p>
          <a:p>
            <a:pPr marL="0" lvl="0" indent="0" algn="l" rtl="0">
              <a:spcBef>
                <a:spcPts val="0"/>
              </a:spcBef>
              <a:spcAft>
                <a:spcPts val="0"/>
              </a:spcAft>
              <a:buNone/>
            </a:pPr>
            <a:r>
              <a:rPr lang="es" b="1">
                <a:solidFill>
                  <a:srgbClr val="EFEFEF"/>
                </a:solidFill>
                <a:latin typeface="Roboto Condensed"/>
                <a:ea typeface="Roboto Condensed"/>
                <a:cs typeface="Roboto Condensed"/>
                <a:sym typeface="Roboto Condensed"/>
              </a:rPr>
              <a:t>Visual Recognition</a:t>
            </a:r>
            <a:endParaRPr b="1">
              <a:solidFill>
                <a:srgbClr val="EFEFEF"/>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ctrTitle"/>
          </p:nvPr>
        </p:nvSpPr>
        <p:spPr>
          <a:xfrm flipH="1">
            <a:off x="749100" y="5008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ACCELEROMETER</a:t>
            </a:r>
            <a:endParaRPr/>
          </a:p>
        </p:txBody>
      </p:sp>
      <p:sp>
        <p:nvSpPr>
          <p:cNvPr id="244" name="Google Shape;244;p27"/>
          <p:cNvSpPr txBox="1"/>
          <p:nvPr/>
        </p:nvSpPr>
        <p:spPr>
          <a:xfrm>
            <a:off x="749150" y="1633050"/>
            <a:ext cx="5490000" cy="248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Wearable on elderly to measure acceleration</a:t>
            </a:r>
            <a:endParaRPr sz="1800">
              <a:solidFill>
                <a:schemeClr val="dk2"/>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To get the magnitude of acceleration, the root sum square of accelerations in x, y, z directions are obtained.</a:t>
            </a:r>
            <a:endParaRPr sz="1800">
              <a:solidFill>
                <a:schemeClr val="dk2"/>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If the root sum square of the acceleration peaks at a value above the threshold, a fall might have occurred. </a:t>
            </a:r>
            <a:endParaRPr sz="1800">
              <a:solidFill>
                <a:schemeClr val="dk2"/>
              </a:solidFill>
              <a:latin typeface="Roboto Condensed Light"/>
              <a:ea typeface="Roboto Condensed Light"/>
              <a:cs typeface="Roboto Condensed Light"/>
              <a:sym typeface="Roboto Condensed Light"/>
            </a:endParaRPr>
          </a:p>
        </p:txBody>
      </p:sp>
      <p:pic>
        <p:nvPicPr>
          <p:cNvPr id="245" name="Google Shape;245;p27"/>
          <p:cNvPicPr preferRelativeResize="0"/>
          <p:nvPr/>
        </p:nvPicPr>
        <p:blipFill>
          <a:blip r:embed="rId3">
            <a:alphaModFix/>
          </a:blip>
          <a:stretch>
            <a:fillRect/>
          </a:stretch>
        </p:blipFill>
        <p:spPr>
          <a:xfrm>
            <a:off x="6834175" y="2819100"/>
            <a:ext cx="2077400" cy="207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ctrTitle" idx="4294967295"/>
          </p:nvPr>
        </p:nvSpPr>
        <p:spPr>
          <a:xfrm flipH="1">
            <a:off x="327275" y="399275"/>
            <a:ext cx="64959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a:t>PUTTING THINGS TOGETHER: LOGIC FLOW</a:t>
            </a:r>
            <a:endParaRPr sz="3600"/>
          </a:p>
        </p:txBody>
      </p:sp>
      <p:grpSp>
        <p:nvGrpSpPr>
          <p:cNvPr id="251" name="Google Shape;251;p28"/>
          <p:cNvGrpSpPr/>
          <p:nvPr/>
        </p:nvGrpSpPr>
        <p:grpSpPr>
          <a:xfrm>
            <a:off x="1248719" y="1345775"/>
            <a:ext cx="6786628" cy="3244649"/>
            <a:chOff x="648566" y="2667729"/>
            <a:chExt cx="1721097" cy="633609"/>
          </a:xfrm>
        </p:grpSpPr>
        <p:cxnSp>
          <p:nvCxnSpPr>
            <p:cNvPr id="252" name="Google Shape;252;p28"/>
            <p:cNvCxnSpPr>
              <a:stCxn id="253" idx="2"/>
              <a:endCxn id="254" idx="0"/>
            </p:cNvCxnSpPr>
            <p:nvPr/>
          </p:nvCxnSpPr>
          <p:spPr>
            <a:xfrm rot="-5400000" flipH="1">
              <a:off x="1706366" y="2595579"/>
              <a:ext cx="129300" cy="523800"/>
            </a:xfrm>
            <a:prstGeom prst="bentConnector3">
              <a:avLst>
                <a:gd name="adj1" fmla="val 49943"/>
              </a:avLst>
            </a:prstGeom>
            <a:noFill/>
            <a:ln w="9525" cap="flat" cmpd="sng">
              <a:solidFill>
                <a:schemeClr val="dk2"/>
              </a:solidFill>
              <a:prstDash val="solid"/>
              <a:round/>
              <a:headEnd type="none" w="sm" len="sm"/>
              <a:tailEnd type="none" w="sm" len="sm"/>
            </a:ln>
          </p:spPr>
        </p:cxnSp>
        <p:cxnSp>
          <p:nvCxnSpPr>
            <p:cNvPr id="255" name="Google Shape;255;p28"/>
            <p:cNvCxnSpPr>
              <a:stCxn id="256" idx="0"/>
              <a:endCxn id="253" idx="2"/>
            </p:cNvCxnSpPr>
            <p:nvPr/>
          </p:nvCxnSpPr>
          <p:spPr>
            <a:xfrm rot="-5400000">
              <a:off x="1182485" y="2595432"/>
              <a:ext cx="129300" cy="523800"/>
            </a:xfrm>
            <a:prstGeom prst="bentConnector3">
              <a:avLst>
                <a:gd name="adj1" fmla="val 49943"/>
              </a:avLst>
            </a:prstGeom>
            <a:noFill/>
            <a:ln w="9525" cap="flat" cmpd="sng">
              <a:solidFill>
                <a:schemeClr val="dk2"/>
              </a:solidFill>
              <a:prstDash val="solid"/>
              <a:round/>
              <a:headEnd type="none" w="sm" len="sm"/>
              <a:tailEnd type="none" w="sm" len="sm"/>
            </a:ln>
          </p:spPr>
        </p:cxnSp>
        <p:cxnSp>
          <p:nvCxnSpPr>
            <p:cNvPr id="257" name="Google Shape;257;p28"/>
            <p:cNvCxnSpPr>
              <a:stCxn id="256" idx="2"/>
              <a:endCxn id="258" idx="0"/>
            </p:cNvCxnSpPr>
            <p:nvPr/>
          </p:nvCxnSpPr>
          <p:spPr>
            <a:xfrm rot="-5400000" flipH="1">
              <a:off x="1008785" y="3023532"/>
              <a:ext cx="129300" cy="176400"/>
            </a:xfrm>
            <a:prstGeom prst="bentConnector3">
              <a:avLst>
                <a:gd name="adj1" fmla="val 49944"/>
              </a:avLst>
            </a:prstGeom>
            <a:noFill/>
            <a:ln w="9525" cap="flat" cmpd="sng">
              <a:solidFill>
                <a:schemeClr val="dk2"/>
              </a:solidFill>
              <a:prstDash val="solid"/>
              <a:round/>
              <a:headEnd type="none" w="sm" len="sm"/>
              <a:tailEnd type="none" w="sm" len="sm"/>
            </a:ln>
          </p:spPr>
        </p:cxnSp>
        <p:cxnSp>
          <p:nvCxnSpPr>
            <p:cNvPr id="259" name="Google Shape;259;p28"/>
            <p:cNvCxnSpPr>
              <a:stCxn id="260" idx="0"/>
              <a:endCxn id="256" idx="2"/>
            </p:cNvCxnSpPr>
            <p:nvPr/>
          </p:nvCxnSpPr>
          <p:spPr>
            <a:xfrm rot="-5400000">
              <a:off x="832466" y="3023388"/>
              <a:ext cx="129300" cy="176400"/>
            </a:xfrm>
            <a:prstGeom prst="bentConnector3">
              <a:avLst>
                <a:gd name="adj1" fmla="val 49944"/>
              </a:avLst>
            </a:prstGeom>
            <a:noFill/>
            <a:ln w="9525" cap="flat" cmpd="sng">
              <a:solidFill>
                <a:schemeClr val="dk2"/>
              </a:solidFill>
              <a:prstDash val="solid"/>
              <a:round/>
              <a:headEnd type="none" w="sm" len="sm"/>
              <a:tailEnd type="none" w="sm" len="sm"/>
            </a:ln>
          </p:spPr>
        </p:cxnSp>
        <p:cxnSp>
          <p:nvCxnSpPr>
            <p:cNvPr id="261" name="Google Shape;261;p28"/>
            <p:cNvCxnSpPr>
              <a:stCxn id="254" idx="2"/>
              <a:endCxn id="262" idx="0"/>
            </p:cNvCxnSpPr>
            <p:nvPr/>
          </p:nvCxnSpPr>
          <p:spPr>
            <a:xfrm rot="-5400000" flipH="1">
              <a:off x="2056543" y="3023532"/>
              <a:ext cx="129300" cy="176400"/>
            </a:xfrm>
            <a:prstGeom prst="bentConnector3">
              <a:avLst>
                <a:gd name="adj1" fmla="val 49944"/>
              </a:avLst>
            </a:prstGeom>
            <a:noFill/>
            <a:ln w="9525" cap="flat" cmpd="sng">
              <a:solidFill>
                <a:schemeClr val="dk2"/>
              </a:solidFill>
              <a:prstDash val="solid"/>
              <a:round/>
              <a:headEnd type="none" w="sm" len="sm"/>
              <a:tailEnd type="none" w="sm" len="sm"/>
            </a:ln>
          </p:spPr>
        </p:cxnSp>
        <p:cxnSp>
          <p:nvCxnSpPr>
            <p:cNvPr id="263" name="Google Shape;263;p28"/>
            <p:cNvCxnSpPr>
              <a:stCxn id="264" idx="0"/>
              <a:endCxn id="254" idx="2"/>
            </p:cNvCxnSpPr>
            <p:nvPr/>
          </p:nvCxnSpPr>
          <p:spPr>
            <a:xfrm rot="-5400000">
              <a:off x="1880226" y="3023388"/>
              <a:ext cx="129300" cy="176400"/>
            </a:xfrm>
            <a:prstGeom prst="bentConnector3">
              <a:avLst>
                <a:gd name="adj1" fmla="val 49944"/>
              </a:avLst>
            </a:prstGeom>
            <a:noFill/>
            <a:ln w="9525" cap="flat" cmpd="sng">
              <a:solidFill>
                <a:schemeClr val="dk2"/>
              </a:solidFill>
              <a:prstDash val="solid"/>
              <a:round/>
              <a:headEnd type="none" w="sm" len="sm"/>
              <a:tailEnd type="none" w="sm" len="sm"/>
            </a:ln>
          </p:spPr>
        </p:cxnSp>
        <p:sp>
          <p:nvSpPr>
            <p:cNvPr id="260" name="Google Shape;260;p28"/>
            <p:cNvSpPr/>
            <p:nvPr/>
          </p:nvSpPr>
          <p:spPr>
            <a:xfrm>
              <a:off x="648566" y="3176238"/>
              <a:ext cx="3207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Alert</a:t>
              </a:r>
              <a:endParaRPr>
                <a:solidFill>
                  <a:srgbClr val="FFFFFF"/>
                </a:solidFill>
                <a:latin typeface="Roboto Condensed Light"/>
                <a:ea typeface="Roboto Condensed Light"/>
                <a:cs typeface="Roboto Condensed Light"/>
                <a:sym typeface="Roboto Condensed Light"/>
              </a:endParaRPr>
            </a:p>
          </p:txBody>
        </p:sp>
        <p:sp>
          <p:nvSpPr>
            <p:cNvPr id="258" name="Google Shape;258;p28"/>
            <p:cNvSpPr/>
            <p:nvPr/>
          </p:nvSpPr>
          <p:spPr>
            <a:xfrm>
              <a:off x="1001203" y="3176238"/>
              <a:ext cx="3207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No alert</a:t>
              </a:r>
              <a:endParaRPr>
                <a:solidFill>
                  <a:srgbClr val="FFFFFF"/>
                </a:solidFill>
                <a:latin typeface="Roboto Condensed Light"/>
                <a:ea typeface="Roboto Condensed Light"/>
                <a:cs typeface="Roboto Condensed Light"/>
                <a:sym typeface="Roboto Condensed Light"/>
              </a:endParaRPr>
            </a:p>
          </p:txBody>
        </p:sp>
        <p:sp>
          <p:nvSpPr>
            <p:cNvPr id="264" name="Google Shape;264;p28"/>
            <p:cNvSpPr/>
            <p:nvPr/>
          </p:nvSpPr>
          <p:spPr>
            <a:xfrm>
              <a:off x="1696326" y="3176238"/>
              <a:ext cx="3207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Alert</a:t>
              </a:r>
              <a:endParaRPr>
                <a:solidFill>
                  <a:srgbClr val="FFFFFF"/>
                </a:solidFill>
                <a:latin typeface="Roboto Condensed Light"/>
                <a:ea typeface="Roboto Condensed Light"/>
                <a:cs typeface="Roboto Condensed Light"/>
                <a:sym typeface="Roboto Condensed Light"/>
              </a:endParaRPr>
            </a:p>
          </p:txBody>
        </p:sp>
        <p:sp>
          <p:nvSpPr>
            <p:cNvPr id="262" name="Google Shape;262;p28"/>
            <p:cNvSpPr/>
            <p:nvPr/>
          </p:nvSpPr>
          <p:spPr>
            <a:xfrm>
              <a:off x="2048963" y="3176238"/>
              <a:ext cx="3207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No alert</a:t>
              </a:r>
              <a:endParaRPr>
                <a:solidFill>
                  <a:srgbClr val="FFFFFF"/>
                </a:solidFill>
                <a:latin typeface="Roboto Condensed Light"/>
                <a:ea typeface="Roboto Condensed Light"/>
                <a:cs typeface="Roboto Condensed Light"/>
                <a:sym typeface="Roboto Condensed Light"/>
              </a:endParaRPr>
            </a:p>
          </p:txBody>
        </p:sp>
        <p:sp>
          <p:nvSpPr>
            <p:cNvPr id="254" name="Google Shape;254;p28"/>
            <p:cNvSpPr/>
            <p:nvPr/>
          </p:nvSpPr>
          <p:spPr>
            <a:xfrm>
              <a:off x="1872643" y="2921982"/>
              <a:ext cx="3207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IP Camera</a:t>
              </a:r>
              <a:endParaRPr>
                <a:solidFill>
                  <a:srgbClr val="FFFFFF"/>
                </a:solidFill>
                <a:latin typeface="Roboto Condensed Light"/>
                <a:ea typeface="Roboto Condensed Light"/>
                <a:cs typeface="Roboto Condensed Light"/>
                <a:sym typeface="Roboto Condensed Light"/>
              </a:endParaRPr>
            </a:p>
          </p:txBody>
        </p:sp>
        <p:sp>
          <p:nvSpPr>
            <p:cNvPr id="256" name="Google Shape;256;p28"/>
            <p:cNvSpPr/>
            <p:nvPr/>
          </p:nvSpPr>
          <p:spPr>
            <a:xfrm>
              <a:off x="824885" y="2921982"/>
              <a:ext cx="3207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IP Camera</a:t>
              </a:r>
              <a:endParaRPr>
                <a:solidFill>
                  <a:srgbClr val="FFFFFF"/>
                </a:solidFill>
                <a:latin typeface="Roboto Condensed Light"/>
                <a:ea typeface="Roboto Condensed Light"/>
                <a:cs typeface="Roboto Condensed Light"/>
                <a:sym typeface="Roboto Condensed Light"/>
              </a:endParaRPr>
            </a:p>
          </p:txBody>
        </p:sp>
        <p:sp>
          <p:nvSpPr>
            <p:cNvPr id="253" name="Google Shape;253;p28"/>
            <p:cNvSpPr/>
            <p:nvPr/>
          </p:nvSpPr>
          <p:spPr>
            <a:xfrm>
              <a:off x="1322066" y="2667729"/>
              <a:ext cx="374100" cy="125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Accelerometer</a:t>
              </a:r>
              <a:endParaRPr>
                <a:solidFill>
                  <a:srgbClr val="FFFFFF"/>
                </a:solidFill>
                <a:latin typeface="Roboto Condensed Light"/>
                <a:ea typeface="Roboto Condensed Light"/>
                <a:cs typeface="Roboto Condensed Light"/>
                <a:sym typeface="Roboto Condensed Light"/>
              </a:endParaRPr>
            </a:p>
          </p:txBody>
        </p:sp>
      </p:grpSp>
      <p:sp>
        <p:nvSpPr>
          <p:cNvPr id="265" name="Google Shape;265;p28"/>
          <p:cNvSpPr txBox="1"/>
          <p:nvPr/>
        </p:nvSpPr>
        <p:spPr>
          <a:xfrm>
            <a:off x="3002813" y="1988525"/>
            <a:ext cx="12330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latin typeface="Roboto Condensed Light"/>
                <a:ea typeface="Roboto Condensed Light"/>
                <a:cs typeface="Roboto Condensed Light"/>
                <a:sym typeface="Roboto Condensed Light"/>
              </a:rPr>
              <a:t>Fall detected</a:t>
            </a:r>
            <a:endParaRPr>
              <a:solidFill>
                <a:schemeClr val="dk2"/>
              </a:solidFill>
              <a:latin typeface="Roboto Condensed Light"/>
              <a:ea typeface="Roboto Condensed Light"/>
              <a:cs typeface="Roboto Condensed Light"/>
              <a:sym typeface="Roboto Condensed Light"/>
            </a:endParaRPr>
          </a:p>
        </p:txBody>
      </p:sp>
      <p:sp>
        <p:nvSpPr>
          <p:cNvPr id="266" name="Google Shape;266;p28"/>
          <p:cNvSpPr txBox="1"/>
          <p:nvPr/>
        </p:nvSpPr>
        <p:spPr>
          <a:xfrm>
            <a:off x="5064413" y="1988525"/>
            <a:ext cx="13584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latin typeface="Roboto Condensed Light"/>
                <a:ea typeface="Roboto Condensed Light"/>
                <a:cs typeface="Roboto Condensed Light"/>
                <a:sym typeface="Roboto Condensed Light"/>
              </a:rPr>
              <a:t>No fall detected</a:t>
            </a:r>
            <a:endParaRPr>
              <a:solidFill>
                <a:schemeClr val="dk2"/>
              </a:solidFill>
              <a:latin typeface="Roboto Condensed Light"/>
              <a:ea typeface="Roboto Condensed Light"/>
              <a:cs typeface="Roboto Condensed Light"/>
              <a:sym typeface="Roboto Condensed Light"/>
            </a:endParaRPr>
          </a:p>
        </p:txBody>
      </p:sp>
      <p:sp>
        <p:nvSpPr>
          <p:cNvPr id="267" name="Google Shape;267;p28"/>
          <p:cNvSpPr txBox="1"/>
          <p:nvPr/>
        </p:nvSpPr>
        <p:spPr>
          <a:xfrm>
            <a:off x="1108663" y="3340675"/>
            <a:ext cx="8037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latin typeface="Roboto Condensed Light"/>
                <a:ea typeface="Roboto Condensed Light"/>
                <a:cs typeface="Roboto Condensed Light"/>
                <a:sym typeface="Roboto Condensed Light"/>
              </a:rPr>
              <a:t>Lying down</a:t>
            </a:r>
            <a:endParaRPr>
              <a:solidFill>
                <a:schemeClr val="dk2"/>
              </a:solidFill>
              <a:latin typeface="Roboto Condensed Light"/>
              <a:ea typeface="Roboto Condensed Light"/>
              <a:cs typeface="Roboto Condensed Light"/>
              <a:sym typeface="Roboto Condensed Light"/>
            </a:endParaRPr>
          </a:p>
        </p:txBody>
      </p:sp>
      <p:sp>
        <p:nvSpPr>
          <p:cNvPr id="268" name="Google Shape;268;p28"/>
          <p:cNvSpPr txBox="1"/>
          <p:nvPr/>
        </p:nvSpPr>
        <p:spPr>
          <a:xfrm>
            <a:off x="3195234" y="3340675"/>
            <a:ext cx="9612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latin typeface="Roboto Condensed Light"/>
                <a:ea typeface="Roboto Condensed Light"/>
                <a:cs typeface="Roboto Condensed Light"/>
                <a:sym typeface="Roboto Condensed Light"/>
              </a:rPr>
              <a:t>Not lying down</a:t>
            </a:r>
            <a:endParaRPr>
              <a:solidFill>
                <a:schemeClr val="dk2"/>
              </a:solidFill>
              <a:latin typeface="Roboto Condensed Light"/>
              <a:ea typeface="Roboto Condensed Light"/>
              <a:cs typeface="Roboto Condensed Light"/>
              <a:sym typeface="Roboto Condensed Light"/>
            </a:endParaRPr>
          </a:p>
        </p:txBody>
      </p:sp>
      <p:sp>
        <p:nvSpPr>
          <p:cNvPr id="269" name="Google Shape;269;p28"/>
          <p:cNvSpPr txBox="1"/>
          <p:nvPr/>
        </p:nvSpPr>
        <p:spPr>
          <a:xfrm>
            <a:off x="4500575" y="3188275"/>
            <a:ext cx="15378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latin typeface="Roboto Condensed Light"/>
                <a:ea typeface="Roboto Condensed Light"/>
                <a:cs typeface="Roboto Condensed Light"/>
                <a:sym typeface="Roboto Condensed Light"/>
              </a:rPr>
              <a:t>No movement or no show for 24 hours</a:t>
            </a:r>
            <a:endParaRPr>
              <a:solidFill>
                <a:schemeClr val="dk2"/>
              </a:solidFill>
              <a:latin typeface="Roboto Condensed Light"/>
              <a:ea typeface="Roboto Condensed Light"/>
              <a:cs typeface="Roboto Condensed Light"/>
              <a:sym typeface="Roboto Condensed Light"/>
            </a:endParaRPr>
          </a:p>
        </p:txBody>
      </p:sp>
      <p:sp>
        <p:nvSpPr>
          <p:cNvPr id="270" name="Google Shape;270;p28"/>
          <p:cNvSpPr txBox="1"/>
          <p:nvPr/>
        </p:nvSpPr>
        <p:spPr>
          <a:xfrm>
            <a:off x="7422684" y="3418450"/>
            <a:ext cx="9612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latin typeface="Roboto Condensed Light"/>
                <a:ea typeface="Roboto Condensed Light"/>
                <a:cs typeface="Roboto Condensed Light"/>
                <a:sym typeface="Roboto Condensed Light"/>
              </a:rPr>
              <a:t>Movement</a:t>
            </a:r>
            <a:endParaRPr>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9"/>
          <p:cNvSpPr txBox="1">
            <a:spLocks noGrp="1"/>
          </p:cNvSpPr>
          <p:nvPr>
            <p:ph type="ctrTitle" idx="4294967295"/>
          </p:nvPr>
        </p:nvSpPr>
        <p:spPr>
          <a:xfrm flipH="1">
            <a:off x="6090950" y="2891225"/>
            <a:ext cx="25926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t>ARCHITECTURE</a:t>
            </a:r>
            <a:endParaRPr sz="3600"/>
          </a:p>
        </p:txBody>
      </p:sp>
      <p:pic>
        <p:nvPicPr>
          <p:cNvPr id="276" name="Google Shape;276;p29"/>
          <p:cNvPicPr preferRelativeResize="0"/>
          <p:nvPr/>
        </p:nvPicPr>
        <p:blipFill>
          <a:blip r:embed="rId3">
            <a:alphaModFix/>
          </a:blip>
          <a:stretch>
            <a:fillRect/>
          </a:stretch>
        </p:blipFill>
        <p:spPr>
          <a:xfrm>
            <a:off x="152400" y="152400"/>
            <a:ext cx="5786149" cy="4699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ctrTitle"/>
          </p:nvPr>
        </p:nvSpPr>
        <p:spPr>
          <a:xfrm flipH="1">
            <a:off x="-370075" y="615525"/>
            <a:ext cx="8949600" cy="86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APP Demo</a:t>
            </a:r>
            <a:endParaRPr/>
          </a:p>
        </p:txBody>
      </p:sp>
      <p:pic>
        <p:nvPicPr>
          <p:cNvPr id="282" name="Google Shape;282;p30"/>
          <p:cNvPicPr preferRelativeResize="0"/>
          <p:nvPr/>
        </p:nvPicPr>
        <p:blipFill>
          <a:blip r:embed="rId3">
            <a:alphaModFix/>
          </a:blip>
          <a:stretch>
            <a:fillRect/>
          </a:stretch>
        </p:blipFill>
        <p:spPr>
          <a:xfrm>
            <a:off x="475450" y="56875"/>
            <a:ext cx="4881066" cy="3660799"/>
          </a:xfrm>
          <a:prstGeom prst="rect">
            <a:avLst/>
          </a:prstGeom>
          <a:noFill/>
          <a:ln>
            <a:noFill/>
          </a:ln>
        </p:spPr>
      </p:pic>
      <p:pic>
        <p:nvPicPr>
          <p:cNvPr id="283" name="Google Shape;283;p30"/>
          <p:cNvPicPr preferRelativeResize="0"/>
          <p:nvPr/>
        </p:nvPicPr>
        <p:blipFill rotWithShape="1">
          <a:blip r:embed="rId4">
            <a:alphaModFix/>
          </a:blip>
          <a:srcRect l="18065" t="22147" r="17158" b="19338"/>
          <a:stretch/>
        </p:blipFill>
        <p:spPr>
          <a:xfrm>
            <a:off x="2804781" y="2919975"/>
            <a:ext cx="2912221" cy="1973100"/>
          </a:xfrm>
          <a:prstGeom prst="rect">
            <a:avLst/>
          </a:prstGeom>
          <a:noFill/>
          <a:ln>
            <a:noFill/>
          </a:ln>
        </p:spPr>
      </p:pic>
      <p:pic>
        <p:nvPicPr>
          <p:cNvPr id="284" name="Google Shape;284;p30"/>
          <p:cNvPicPr preferRelativeResize="0"/>
          <p:nvPr/>
        </p:nvPicPr>
        <p:blipFill rotWithShape="1">
          <a:blip r:embed="rId5">
            <a:alphaModFix/>
          </a:blip>
          <a:srcRect l="16488" r="10842" b="2467"/>
          <a:stretch/>
        </p:blipFill>
        <p:spPr>
          <a:xfrm>
            <a:off x="6075125" y="1687050"/>
            <a:ext cx="2352000" cy="1973100"/>
          </a:xfrm>
          <a:prstGeom prst="ellipse">
            <a:avLst/>
          </a:prstGeom>
          <a:noFill/>
          <a:ln>
            <a:noFill/>
          </a:ln>
        </p:spPr>
      </p:pic>
      <p:sp>
        <p:nvSpPr>
          <p:cNvPr id="285" name="Google Shape;285;p30"/>
          <p:cNvSpPr txBox="1"/>
          <p:nvPr/>
        </p:nvSpPr>
        <p:spPr>
          <a:xfrm>
            <a:off x="3592050" y="2546402"/>
            <a:ext cx="9615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b="1" i="1">
                <a:solidFill>
                  <a:srgbClr val="EFEFEF"/>
                </a:solidFill>
                <a:latin typeface="Roboto Condensed"/>
                <a:ea typeface="Roboto Condensed"/>
                <a:cs typeface="Roboto Condensed"/>
                <a:sym typeface="Roboto Condensed"/>
              </a:rPr>
              <a:t>FALLING</a:t>
            </a:r>
            <a:endParaRPr sz="1700" b="1" i="1">
              <a:solidFill>
                <a:srgbClr val="EFEFEF"/>
              </a:solidFill>
              <a:latin typeface="Roboto Condensed"/>
              <a:ea typeface="Roboto Condensed"/>
              <a:cs typeface="Roboto Condensed"/>
              <a:sym typeface="Roboto Condensed"/>
            </a:endParaRPr>
          </a:p>
        </p:txBody>
      </p:sp>
      <p:sp>
        <p:nvSpPr>
          <p:cNvPr id="286" name="Google Shape;286;p30"/>
          <p:cNvSpPr txBox="1"/>
          <p:nvPr/>
        </p:nvSpPr>
        <p:spPr>
          <a:xfrm>
            <a:off x="4332750" y="4403925"/>
            <a:ext cx="15456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b="1" i="1">
                <a:solidFill>
                  <a:srgbClr val="EFEFEF"/>
                </a:solidFill>
                <a:latin typeface="Roboto Condensed"/>
                <a:ea typeface="Roboto Condensed"/>
                <a:cs typeface="Roboto Condensed"/>
                <a:sym typeface="Roboto Condensed"/>
              </a:rPr>
              <a:t>NON-FALLING</a:t>
            </a:r>
            <a:endParaRPr sz="1700" b="1" i="1">
              <a:solidFill>
                <a:srgbClr val="EFEFEF"/>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1"/>
          <p:cNvPicPr preferRelativeResize="0"/>
          <p:nvPr/>
        </p:nvPicPr>
        <p:blipFill rotWithShape="1">
          <a:blip r:embed="rId3">
            <a:alphaModFix/>
          </a:blip>
          <a:srcRect l="4052" t="5259" r="2993" b="4209"/>
          <a:stretch/>
        </p:blipFill>
        <p:spPr>
          <a:xfrm>
            <a:off x="918075" y="1305225"/>
            <a:ext cx="4159050" cy="3152475"/>
          </a:xfrm>
          <a:prstGeom prst="rect">
            <a:avLst/>
          </a:prstGeom>
          <a:noFill/>
          <a:ln>
            <a:noFill/>
          </a:ln>
        </p:spPr>
      </p:pic>
      <p:pic>
        <p:nvPicPr>
          <p:cNvPr id="292" name="Google Shape;292;p31"/>
          <p:cNvPicPr preferRelativeResize="0"/>
          <p:nvPr/>
        </p:nvPicPr>
        <p:blipFill rotWithShape="1">
          <a:blip r:embed="rId4">
            <a:alphaModFix/>
          </a:blip>
          <a:srcRect l="2502" t="4275" r="2331" b="4757"/>
          <a:stretch/>
        </p:blipFill>
        <p:spPr>
          <a:xfrm>
            <a:off x="5674450" y="387150"/>
            <a:ext cx="3075025" cy="2079526"/>
          </a:xfrm>
          <a:prstGeom prst="rect">
            <a:avLst/>
          </a:prstGeom>
          <a:noFill/>
          <a:ln>
            <a:noFill/>
          </a:ln>
        </p:spPr>
      </p:pic>
      <p:pic>
        <p:nvPicPr>
          <p:cNvPr id="293" name="Google Shape;293;p31"/>
          <p:cNvPicPr preferRelativeResize="0"/>
          <p:nvPr/>
        </p:nvPicPr>
        <p:blipFill rotWithShape="1">
          <a:blip r:embed="rId5">
            <a:alphaModFix/>
          </a:blip>
          <a:srcRect l="2493" t="4704" r="2331" b="2865"/>
          <a:stretch/>
        </p:blipFill>
        <p:spPr>
          <a:xfrm>
            <a:off x="5674450" y="2654700"/>
            <a:ext cx="3075025" cy="2156951"/>
          </a:xfrm>
          <a:prstGeom prst="rect">
            <a:avLst/>
          </a:prstGeom>
          <a:noFill/>
          <a:ln>
            <a:noFill/>
          </a:ln>
        </p:spPr>
      </p:pic>
      <p:sp>
        <p:nvSpPr>
          <p:cNvPr id="294" name="Google Shape;294;p31"/>
          <p:cNvSpPr txBox="1"/>
          <p:nvPr/>
        </p:nvSpPr>
        <p:spPr>
          <a:xfrm>
            <a:off x="918075" y="4045800"/>
            <a:ext cx="1515000" cy="411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chemeClr val="dk2"/>
                </a:solidFill>
                <a:latin typeface="Roboto Condensed Light"/>
                <a:ea typeface="Roboto Condensed Light"/>
                <a:cs typeface="Roboto Condensed Light"/>
                <a:sym typeface="Roboto Condensed Light"/>
              </a:rPr>
              <a:t>   Not lying down         </a:t>
            </a:r>
            <a:endParaRPr sz="1100"/>
          </a:p>
        </p:txBody>
      </p:sp>
      <p:sp>
        <p:nvSpPr>
          <p:cNvPr id="295" name="Google Shape;295;p31"/>
          <p:cNvSpPr txBox="1"/>
          <p:nvPr/>
        </p:nvSpPr>
        <p:spPr>
          <a:xfrm>
            <a:off x="823725" y="223500"/>
            <a:ext cx="30267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296" name="Google Shape;296;p31"/>
          <p:cNvSpPr txBox="1">
            <a:spLocks noGrp="1"/>
          </p:cNvSpPr>
          <p:nvPr>
            <p:ph type="ctrTitle" idx="4294967295"/>
          </p:nvPr>
        </p:nvSpPr>
        <p:spPr>
          <a:xfrm flipH="1">
            <a:off x="747525" y="328600"/>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CLASSES</a:t>
            </a:r>
            <a:endParaRPr/>
          </a:p>
        </p:txBody>
      </p:sp>
      <p:sp>
        <p:nvSpPr>
          <p:cNvPr id="297" name="Google Shape;297;p31"/>
          <p:cNvSpPr txBox="1"/>
          <p:nvPr/>
        </p:nvSpPr>
        <p:spPr>
          <a:xfrm>
            <a:off x="5674461" y="4376358"/>
            <a:ext cx="1718700" cy="435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chemeClr val="dk2"/>
                </a:solidFill>
                <a:latin typeface="Roboto Condensed Light"/>
                <a:ea typeface="Roboto Condensed Light"/>
                <a:cs typeface="Roboto Condensed Light"/>
                <a:sym typeface="Roboto Condensed Light"/>
              </a:rPr>
              <a:t>  Lying down         </a:t>
            </a:r>
            <a:endParaRPr sz="1100"/>
          </a:p>
        </p:txBody>
      </p:sp>
      <p:sp>
        <p:nvSpPr>
          <p:cNvPr id="298" name="Google Shape;298;p31"/>
          <p:cNvSpPr txBox="1"/>
          <p:nvPr/>
        </p:nvSpPr>
        <p:spPr>
          <a:xfrm>
            <a:off x="5674461" y="2031365"/>
            <a:ext cx="1718700" cy="435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chemeClr val="dk2"/>
                </a:solidFill>
                <a:latin typeface="Roboto Condensed Light"/>
                <a:ea typeface="Roboto Condensed Light"/>
                <a:cs typeface="Roboto Condensed Light"/>
                <a:sym typeface="Roboto Condensed Light"/>
              </a:rPr>
              <a:t>  Empty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302"/>
        <p:cNvGrpSpPr/>
        <p:nvPr/>
      </p:nvGrpSpPr>
      <p:grpSpPr>
        <a:xfrm>
          <a:off x="0" y="0"/>
          <a:ext cx="0" cy="0"/>
          <a:chOff x="0" y="0"/>
          <a:chExt cx="0" cy="0"/>
        </a:xfrm>
      </p:grpSpPr>
      <p:sp>
        <p:nvSpPr>
          <p:cNvPr id="303" name="Google Shape;303;p32"/>
          <p:cNvSpPr txBox="1">
            <a:spLocks noGrp="1"/>
          </p:cNvSpPr>
          <p:nvPr>
            <p:ph type="ctrTitle"/>
          </p:nvPr>
        </p:nvSpPr>
        <p:spPr>
          <a:xfrm flipH="1">
            <a:off x="-100" y="507400"/>
            <a:ext cx="8394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FURTHER IMPROVEMENTS</a:t>
            </a:r>
            <a:endParaRPr/>
          </a:p>
        </p:txBody>
      </p:sp>
      <p:sp>
        <p:nvSpPr>
          <p:cNvPr id="304" name="Google Shape;304;p32"/>
          <p:cNvSpPr/>
          <p:nvPr/>
        </p:nvSpPr>
        <p:spPr>
          <a:xfrm rot="5400000">
            <a:off x="107706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rot="5400000">
            <a:off x="321671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rot="5400000">
            <a:off x="5356363" y="1809363"/>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txBox="1"/>
          <p:nvPr/>
        </p:nvSpPr>
        <p:spPr>
          <a:xfrm>
            <a:off x="1655499" y="2561813"/>
            <a:ext cx="15537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Improving accuracy of predictions by finding more training data</a:t>
            </a:r>
            <a:endParaRPr>
              <a:solidFill>
                <a:srgbClr val="FFFFFF"/>
              </a:solidFill>
              <a:latin typeface="Roboto Condensed Light"/>
              <a:ea typeface="Roboto Condensed Light"/>
              <a:cs typeface="Roboto Condensed Light"/>
              <a:sym typeface="Roboto Condensed Light"/>
            </a:endParaRPr>
          </a:p>
        </p:txBody>
      </p:sp>
      <p:sp>
        <p:nvSpPr>
          <p:cNvPr id="308" name="Google Shape;308;p32"/>
          <p:cNvSpPr txBox="1"/>
          <p:nvPr/>
        </p:nvSpPr>
        <p:spPr>
          <a:xfrm>
            <a:off x="3795145" y="2561813"/>
            <a:ext cx="1553700" cy="5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 Using a depth camera instead of the IP camera to reduce privacy concerns </a:t>
            </a:r>
            <a:endParaRPr>
              <a:solidFill>
                <a:srgbClr val="FFFFFF"/>
              </a:solidFill>
              <a:latin typeface="Roboto Condensed Light"/>
              <a:ea typeface="Roboto Condensed Light"/>
              <a:cs typeface="Roboto Condensed Light"/>
              <a:sym typeface="Roboto Condensed Light"/>
            </a:endParaRPr>
          </a:p>
        </p:txBody>
      </p:sp>
      <p:sp>
        <p:nvSpPr>
          <p:cNvPr id="309" name="Google Shape;309;p32"/>
          <p:cNvSpPr txBox="1"/>
          <p:nvPr/>
        </p:nvSpPr>
        <p:spPr>
          <a:xfrm>
            <a:off x="5854175" y="2496250"/>
            <a:ext cx="1758900" cy="12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Having a voice assistant to be activated when a fall is detected to confirm the need for  assistance</a:t>
            </a:r>
            <a:endParaRPr>
              <a:solidFill>
                <a:srgbClr val="FFFFFF"/>
              </a:solidFill>
              <a:latin typeface="Roboto Condensed Light"/>
              <a:ea typeface="Roboto Condensed Light"/>
              <a:cs typeface="Roboto Condensed Light"/>
              <a:sym typeface="Roboto Condensed Light"/>
            </a:endParaRPr>
          </a:p>
        </p:txBody>
      </p:sp>
      <p:grpSp>
        <p:nvGrpSpPr>
          <p:cNvPr id="310" name="Google Shape;310;p32"/>
          <p:cNvGrpSpPr/>
          <p:nvPr/>
        </p:nvGrpSpPr>
        <p:grpSpPr>
          <a:xfrm>
            <a:off x="2266003" y="2108579"/>
            <a:ext cx="332705" cy="333590"/>
            <a:chOff x="-44528075" y="1982825"/>
            <a:chExt cx="300900" cy="301700"/>
          </a:xfrm>
        </p:grpSpPr>
        <p:sp>
          <p:nvSpPr>
            <p:cNvPr id="311" name="Google Shape;311;p32"/>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2"/>
          <p:cNvGrpSpPr/>
          <p:nvPr/>
        </p:nvGrpSpPr>
        <p:grpSpPr>
          <a:xfrm>
            <a:off x="6545303" y="2108109"/>
            <a:ext cx="334919" cy="334547"/>
            <a:chOff x="-31165250" y="2298675"/>
            <a:chExt cx="292225" cy="291900"/>
          </a:xfrm>
        </p:grpSpPr>
        <p:sp>
          <p:nvSpPr>
            <p:cNvPr id="319" name="Google Shape;319;p32"/>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2"/>
          <p:cNvGrpSpPr/>
          <p:nvPr/>
        </p:nvGrpSpPr>
        <p:grpSpPr>
          <a:xfrm>
            <a:off x="4405647" y="2129479"/>
            <a:ext cx="332705" cy="291794"/>
            <a:chOff x="-46033225" y="1982825"/>
            <a:chExt cx="300900" cy="263900"/>
          </a:xfrm>
        </p:grpSpPr>
        <p:sp>
          <p:nvSpPr>
            <p:cNvPr id="323" name="Google Shape;323;p32"/>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3"/>
          <p:cNvSpPr/>
          <p:nvPr/>
        </p:nvSpPr>
        <p:spPr>
          <a:xfrm rot="5400000">
            <a:off x="1403794" y="1422769"/>
            <a:ext cx="3392961" cy="294345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rot="5400000">
            <a:off x="4347244" y="1422756"/>
            <a:ext cx="3392961" cy="2943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txBox="1">
            <a:spLocks noGrp="1"/>
          </p:cNvSpPr>
          <p:nvPr>
            <p:ph type="ctrTitle"/>
          </p:nvPr>
        </p:nvSpPr>
        <p:spPr>
          <a:xfrm flipH="1">
            <a:off x="0" y="527500"/>
            <a:ext cx="914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CONCLUSION</a:t>
            </a:r>
            <a:endParaRPr/>
          </a:p>
        </p:txBody>
      </p:sp>
      <p:sp>
        <p:nvSpPr>
          <p:cNvPr id="333" name="Google Shape;333;p33"/>
          <p:cNvSpPr txBox="1">
            <a:spLocks noGrp="1"/>
          </p:cNvSpPr>
          <p:nvPr>
            <p:ph type="ctrTitle" idx="3"/>
          </p:nvPr>
        </p:nvSpPr>
        <p:spPr>
          <a:xfrm>
            <a:off x="2035723" y="2118937"/>
            <a:ext cx="2129100" cy="3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4"/>
                </a:solidFill>
              </a:rPr>
              <a:t>QUICK RESPONSE</a:t>
            </a:r>
            <a:endParaRPr>
              <a:solidFill>
                <a:schemeClr val="accent4"/>
              </a:solidFill>
            </a:endParaRPr>
          </a:p>
        </p:txBody>
      </p:sp>
      <p:sp>
        <p:nvSpPr>
          <p:cNvPr id="334" name="Google Shape;334;p33"/>
          <p:cNvSpPr txBox="1">
            <a:spLocks noGrp="1"/>
          </p:cNvSpPr>
          <p:nvPr>
            <p:ph type="ctrTitle" idx="4"/>
          </p:nvPr>
        </p:nvSpPr>
        <p:spPr>
          <a:xfrm>
            <a:off x="4841614" y="2118925"/>
            <a:ext cx="2404200" cy="3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lt1"/>
                </a:solidFill>
              </a:rPr>
              <a:t>SAVING RESOURCES</a:t>
            </a:r>
            <a:endParaRPr>
              <a:solidFill>
                <a:schemeClr val="lt1"/>
              </a:solidFill>
            </a:endParaRPr>
          </a:p>
        </p:txBody>
      </p:sp>
      <p:sp>
        <p:nvSpPr>
          <p:cNvPr id="335" name="Google Shape;335;p33"/>
          <p:cNvSpPr txBox="1">
            <a:spLocks noGrp="1"/>
          </p:cNvSpPr>
          <p:nvPr>
            <p:ph type="subTitle" idx="1"/>
          </p:nvPr>
        </p:nvSpPr>
        <p:spPr>
          <a:xfrm>
            <a:off x="1928780" y="2295430"/>
            <a:ext cx="2343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t>Gyroscope detection and camera image classification ensure automated detection of falls quickly.</a:t>
            </a:r>
            <a:endParaRPr sz="1400"/>
          </a:p>
          <a:p>
            <a:pPr marL="0" lvl="0" indent="0" algn="ctr" rtl="0">
              <a:spcBef>
                <a:spcPts val="0"/>
              </a:spcBef>
              <a:spcAft>
                <a:spcPts val="0"/>
              </a:spcAft>
              <a:buNone/>
            </a:pPr>
            <a:endParaRPr sz="1400"/>
          </a:p>
          <a:p>
            <a:pPr marL="0" lvl="0" indent="0" algn="ctr" rtl="0">
              <a:spcBef>
                <a:spcPts val="0"/>
              </a:spcBef>
              <a:spcAft>
                <a:spcPts val="0"/>
              </a:spcAft>
              <a:buNone/>
            </a:pPr>
            <a:r>
              <a:rPr lang="es" sz="1400"/>
              <a:t>Ensures tha</a:t>
            </a:r>
            <a:r>
              <a:rPr lang="es" sz="1400">
                <a:solidFill>
                  <a:schemeClr val="dk2"/>
                </a:solidFill>
              </a:rPr>
              <a:t>t </a:t>
            </a:r>
            <a:r>
              <a:rPr lang="es" sz="1400" b="1">
                <a:solidFill>
                  <a:schemeClr val="dk2"/>
                </a:solidFill>
                <a:latin typeface="Roboto Condensed"/>
                <a:ea typeface="Roboto Condensed"/>
                <a:cs typeface="Roboto Condensed"/>
                <a:sym typeface="Roboto Condensed"/>
              </a:rPr>
              <a:t>no lives are lost</a:t>
            </a:r>
            <a:r>
              <a:rPr lang="es" sz="1400">
                <a:solidFill>
                  <a:schemeClr val="dk2"/>
                </a:solidFill>
              </a:rPr>
              <a:t>.</a:t>
            </a:r>
            <a:endParaRPr sz="1400">
              <a:solidFill>
                <a:schemeClr val="dk2"/>
              </a:solidFill>
            </a:endParaRPr>
          </a:p>
        </p:txBody>
      </p:sp>
      <p:sp>
        <p:nvSpPr>
          <p:cNvPr id="336" name="Google Shape;336;p33"/>
          <p:cNvSpPr txBox="1">
            <a:spLocks noGrp="1"/>
          </p:cNvSpPr>
          <p:nvPr>
            <p:ph type="subTitle" idx="2"/>
          </p:nvPr>
        </p:nvSpPr>
        <p:spPr>
          <a:xfrm>
            <a:off x="4872268" y="2311855"/>
            <a:ext cx="2343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chemeClr val="dk2"/>
                </a:solidFill>
              </a:rPr>
              <a:t>Double layer of detection by gyroscope and camera sieves out false alarms.</a:t>
            </a:r>
            <a:endParaRPr sz="1400">
              <a:solidFill>
                <a:schemeClr val="dk2"/>
              </a:solidFill>
            </a:endParaRPr>
          </a:p>
          <a:p>
            <a:pPr marL="0" lvl="0" indent="0" algn="ctr" rtl="0">
              <a:spcBef>
                <a:spcPts val="0"/>
              </a:spcBef>
              <a:spcAft>
                <a:spcPts val="0"/>
              </a:spcAft>
              <a:buNone/>
            </a:pPr>
            <a:endParaRPr sz="1400">
              <a:solidFill>
                <a:schemeClr val="dk2"/>
              </a:solidFill>
            </a:endParaRPr>
          </a:p>
          <a:p>
            <a:pPr marL="0" lvl="0" indent="0" algn="ctr" rtl="0">
              <a:spcBef>
                <a:spcPts val="0"/>
              </a:spcBef>
              <a:spcAft>
                <a:spcPts val="0"/>
              </a:spcAft>
              <a:buNone/>
            </a:pPr>
            <a:r>
              <a:rPr lang="es" sz="1400">
                <a:solidFill>
                  <a:schemeClr val="dk2"/>
                </a:solidFill>
              </a:rPr>
              <a:t>Ensures that</a:t>
            </a:r>
            <a:r>
              <a:rPr lang="es" sz="1400" b="1">
                <a:solidFill>
                  <a:schemeClr val="dk2"/>
                </a:solidFill>
                <a:latin typeface="Roboto Condensed"/>
                <a:ea typeface="Roboto Condensed"/>
                <a:cs typeface="Roboto Condensed"/>
                <a:sym typeface="Roboto Condensed"/>
              </a:rPr>
              <a:t> SCDF resources are not wasted due to false alarms.</a:t>
            </a:r>
            <a:endParaRPr sz="1400" b="1">
              <a:solidFill>
                <a:schemeClr val="dk2"/>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a:spLocks noGrp="1"/>
          </p:cNvSpPr>
          <p:nvPr>
            <p:ph type="ctrTitle"/>
          </p:nvPr>
        </p:nvSpPr>
        <p:spPr>
          <a:xfrm flipH="1">
            <a:off x="1375550" y="4083075"/>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8D3CE"/>
            </a:gs>
            <a:gs pos="100000">
              <a:srgbClr val="423864"/>
            </a:gs>
          </a:gsLst>
          <a:lin ang="5400012" scaled="0"/>
        </a:gradFill>
        <a:effectLst/>
      </p:bgPr>
    </p:bg>
    <p:spTree>
      <p:nvGrpSpPr>
        <p:cNvPr id="1" name="Shape 117"/>
        <p:cNvGrpSpPr/>
        <p:nvPr/>
      </p:nvGrpSpPr>
      <p:grpSpPr>
        <a:xfrm>
          <a:off x="0" y="0"/>
          <a:ext cx="0" cy="0"/>
          <a:chOff x="0" y="0"/>
          <a:chExt cx="0" cy="0"/>
        </a:xfrm>
      </p:grpSpPr>
      <p:sp>
        <p:nvSpPr>
          <p:cNvPr id="118" name="Google Shape;118;p17"/>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800"/>
              <a:t>TABLE OF CONTENTS</a:t>
            </a:r>
            <a:endParaRPr sz="3800"/>
          </a:p>
        </p:txBody>
      </p:sp>
      <p:sp>
        <p:nvSpPr>
          <p:cNvPr id="119" name="Google Shape;119;p17"/>
          <p:cNvSpPr txBox="1">
            <a:spLocks noGrp="1"/>
          </p:cNvSpPr>
          <p:nvPr>
            <p:ph type="ctrTitle"/>
          </p:nvPr>
        </p:nvSpPr>
        <p:spPr>
          <a:xfrm>
            <a:off x="17666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700"/>
              <a:t>INTRODUCTION</a:t>
            </a:r>
            <a:endParaRPr sz="1700"/>
          </a:p>
        </p:txBody>
      </p:sp>
      <p:sp>
        <p:nvSpPr>
          <p:cNvPr id="120" name="Google Shape;120;p17"/>
          <p:cNvSpPr txBox="1">
            <a:spLocks noGrp="1"/>
          </p:cNvSpPr>
          <p:nvPr>
            <p:ph type="subTitle" idx="1"/>
          </p:nvPr>
        </p:nvSpPr>
        <p:spPr>
          <a:xfrm>
            <a:off x="2038750" y="2434275"/>
            <a:ext cx="2085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accent4"/>
                </a:solidFill>
              </a:rPr>
              <a:t>Safety issue for socially isolated seniors</a:t>
            </a:r>
            <a:endParaRPr sz="1300">
              <a:solidFill>
                <a:schemeClr val="accent4"/>
              </a:solidFill>
            </a:endParaRPr>
          </a:p>
          <a:p>
            <a:pPr marL="0" lvl="0" indent="0" algn="ctr" rtl="0">
              <a:spcBef>
                <a:spcPts val="0"/>
              </a:spcBef>
              <a:spcAft>
                <a:spcPts val="0"/>
              </a:spcAft>
              <a:buNone/>
            </a:pPr>
            <a:endParaRPr sz="1300"/>
          </a:p>
        </p:txBody>
      </p:sp>
      <p:sp>
        <p:nvSpPr>
          <p:cNvPr id="121" name="Google Shape;121;p17"/>
          <p:cNvSpPr txBox="1">
            <a:spLocks noGrp="1"/>
          </p:cNvSpPr>
          <p:nvPr>
            <p:ph type="title" idx="9"/>
          </p:nvPr>
        </p:nvSpPr>
        <p:spPr>
          <a:xfrm>
            <a:off x="22043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5100"/>
              <a:t>01</a:t>
            </a:r>
            <a:endParaRPr sz="5100"/>
          </a:p>
        </p:txBody>
      </p:sp>
      <p:sp>
        <p:nvSpPr>
          <p:cNvPr id="122" name="Google Shape;122;p17"/>
          <p:cNvSpPr txBox="1">
            <a:spLocks noGrp="1"/>
          </p:cNvSpPr>
          <p:nvPr>
            <p:ph type="ctrTitle" idx="2"/>
          </p:nvPr>
        </p:nvSpPr>
        <p:spPr>
          <a:xfrm>
            <a:off x="1766657" y="3587138"/>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700"/>
              <a:t>DEMO</a:t>
            </a:r>
            <a:endParaRPr sz="1700"/>
          </a:p>
        </p:txBody>
      </p:sp>
      <p:sp>
        <p:nvSpPr>
          <p:cNvPr id="123" name="Google Shape;123;p17"/>
          <p:cNvSpPr txBox="1">
            <a:spLocks noGrp="1"/>
          </p:cNvSpPr>
          <p:nvPr>
            <p:ph type="subTitle" idx="3"/>
          </p:nvPr>
        </p:nvSpPr>
        <p:spPr>
          <a:xfrm>
            <a:off x="2128007" y="4048600"/>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accent4"/>
                </a:solidFill>
              </a:rPr>
              <a:t>Image classification</a:t>
            </a:r>
            <a:endParaRPr sz="1300">
              <a:solidFill>
                <a:schemeClr val="accent4"/>
              </a:solidFill>
            </a:endParaRPr>
          </a:p>
          <a:p>
            <a:pPr marL="0" lvl="0" indent="0" algn="ctr" rtl="0">
              <a:spcBef>
                <a:spcPts val="0"/>
              </a:spcBef>
              <a:spcAft>
                <a:spcPts val="0"/>
              </a:spcAft>
              <a:buNone/>
            </a:pPr>
            <a:r>
              <a:rPr lang="es" sz="1300">
                <a:solidFill>
                  <a:schemeClr val="accent4"/>
                </a:solidFill>
              </a:rPr>
              <a:t>Gyroscope algorithm</a:t>
            </a:r>
            <a:endParaRPr sz="1300">
              <a:solidFill>
                <a:schemeClr val="accent4"/>
              </a:solidFill>
            </a:endParaRPr>
          </a:p>
        </p:txBody>
      </p:sp>
      <p:sp>
        <p:nvSpPr>
          <p:cNvPr id="124" name="Google Shape;124;p17"/>
          <p:cNvSpPr txBox="1">
            <a:spLocks noGrp="1"/>
          </p:cNvSpPr>
          <p:nvPr>
            <p:ph type="title" idx="13"/>
          </p:nvPr>
        </p:nvSpPr>
        <p:spPr>
          <a:xfrm>
            <a:off x="2204357" y="316656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5100"/>
              <a:t>03</a:t>
            </a:r>
            <a:endParaRPr sz="5100"/>
          </a:p>
        </p:txBody>
      </p:sp>
      <p:sp>
        <p:nvSpPr>
          <p:cNvPr id="125" name="Google Shape;125;p17"/>
          <p:cNvSpPr txBox="1">
            <a:spLocks noGrp="1"/>
          </p:cNvSpPr>
          <p:nvPr>
            <p:ph type="ctrTitle" idx="4"/>
          </p:nvPr>
        </p:nvSpPr>
        <p:spPr>
          <a:xfrm>
            <a:off x="4748157" y="2040013"/>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700"/>
              <a:t>SOLUTION</a:t>
            </a:r>
            <a:endParaRPr sz="1700"/>
          </a:p>
        </p:txBody>
      </p:sp>
      <p:sp>
        <p:nvSpPr>
          <p:cNvPr id="126" name="Google Shape;126;p17"/>
          <p:cNvSpPr txBox="1">
            <a:spLocks noGrp="1"/>
          </p:cNvSpPr>
          <p:nvPr>
            <p:ph type="subTitle" idx="5"/>
          </p:nvPr>
        </p:nvSpPr>
        <p:spPr>
          <a:xfrm>
            <a:off x="5109500" y="2434275"/>
            <a:ext cx="1906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accent4"/>
                </a:solidFill>
              </a:rPr>
              <a:t>Immediate assistance for seniors in need</a:t>
            </a:r>
            <a:endParaRPr sz="1300">
              <a:solidFill>
                <a:schemeClr val="accent4"/>
              </a:solidFill>
            </a:endParaRPr>
          </a:p>
        </p:txBody>
      </p:sp>
      <p:sp>
        <p:nvSpPr>
          <p:cNvPr id="127" name="Google Shape;127;p17"/>
          <p:cNvSpPr txBox="1">
            <a:spLocks noGrp="1"/>
          </p:cNvSpPr>
          <p:nvPr>
            <p:ph type="title" idx="14"/>
          </p:nvPr>
        </p:nvSpPr>
        <p:spPr>
          <a:xfrm>
            <a:off x="5185857" y="1619437"/>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5100"/>
              <a:t>02</a:t>
            </a:r>
            <a:endParaRPr sz="5100"/>
          </a:p>
        </p:txBody>
      </p:sp>
      <p:sp>
        <p:nvSpPr>
          <p:cNvPr id="128" name="Google Shape;128;p17"/>
          <p:cNvSpPr txBox="1">
            <a:spLocks noGrp="1"/>
          </p:cNvSpPr>
          <p:nvPr>
            <p:ph type="ctrTitle" idx="6"/>
          </p:nvPr>
        </p:nvSpPr>
        <p:spPr>
          <a:xfrm>
            <a:off x="4748157" y="3587138"/>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700"/>
              <a:t>FUTURE IMPROVEMENTS</a:t>
            </a:r>
            <a:endParaRPr sz="1700"/>
          </a:p>
        </p:txBody>
      </p:sp>
      <p:sp>
        <p:nvSpPr>
          <p:cNvPr id="129" name="Google Shape;129;p17"/>
          <p:cNvSpPr txBox="1">
            <a:spLocks noGrp="1"/>
          </p:cNvSpPr>
          <p:nvPr>
            <p:ph type="subTitle" idx="7"/>
          </p:nvPr>
        </p:nvSpPr>
        <p:spPr>
          <a:xfrm>
            <a:off x="5014000" y="4048600"/>
            <a:ext cx="2247300" cy="4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300">
                <a:solidFill>
                  <a:schemeClr val="accent4"/>
                </a:solidFill>
              </a:rPr>
              <a:t>Accuracy of data</a:t>
            </a:r>
            <a:endParaRPr sz="1300">
              <a:solidFill>
                <a:schemeClr val="accent4"/>
              </a:solidFill>
            </a:endParaRPr>
          </a:p>
          <a:p>
            <a:pPr marL="0" lvl="0" indent="0" algn="ctr" rtl="0">
              <a:spcBef>
                <a:spcPts val="0"/>
              </a:spcBef>
              <a:spcAft>
                <a:spcPts val="0"/>
              </a:spcAft>
              <a:buNone/>
            </a:pPr>
            <a:r>
              <a:rPr lang="es" sz="1300">
                <a:solidFill>
                  <a:schemeClr val="accent4"/>
                </a:solidFill>
              </a:rPr>
              <a:t>Additional features for product</a:t>
            </a:r>
            <a:endParaRPr sz="1300">
              <a:solidFill>
                <a:schemeClr val="accent4"/>
              </a:solidFill>
            </a:endParaRPr>
          </a:p>
        </p:txBody>
      </p:sp>
      <p:sp>
        <p:nvSpPr>
          <p:cNvPr id="130" name="Google Shape;130;p17"/>
          <p:cNvSpPr txBox="1">
            <a:spLocks noGrp="1"/>
          </p:cNvSpPr>
          <p:nvPr>
            <p:ph type="title" idx="15"/>
          </p:nvPr>
        </p:nvSpPr>
        <p:spPr>
          <a:xfrm>
            <a:off x="5185857" y="316656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5100"/>
              <a:t>04</a:t>
            </a:r>
            <a:endParaRPr sz="5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INTRODUCTION </a:t>
            </a:r>
            <a:endParaRPr/>
          </a:p>
        </p:txBody>
      </p:sp>
      <p:pic>
        <p:nvPicPr>
          <p:cNvPr id="136" name="Google Shape;136;p18"/>
          <p:cNvPicPr preferRelativeResize="0"/>
          <p:nvPr/>
        </p:nvPicPr>
        <p:blipFill>
          <a:blip r:embed="rId3">
            <a:alphaModFix amt="62000"/>
          </a:blip>
          <a:stretch>
            <a:fillRect/>
          </a:stretch>
        </p:blipFill>
        <p:spPr>
          <a:xfrm>
            <a:off x="4791900" y="0"/>
            <a:ext cx="43521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ctrTitle"/>
          </p:nvPr>
        </p:nvSpPr>
        <p:spPr>
          <a:xfrm flipH="1">
            <a:off x="520500" y="3484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TRAGEDIES FOR ELDERLY LIVING ALONE</a:t>
            </a:r>
            <a:endParaRPr/>
          </a:p>
        </p:txBody>
      </p:sp>
      <p:pic>
        <p:nvPicPr>
          <p:cNvPr id="142" name="Google Shape;142;p19"/>
          <p:cNvPicPr preferRelativeResize="0"/>
          <p:nvPr/>
        </p:nvPicPr>
        <p:blipFill rotWithShape="1">
          <a:blip r:embed="rId3">
            <a:alphaModFix/>
          </a:blip>
          <a:srcRect r="626" b="12010"/>
          <a:stretch/>
        </p:blipFill>
        <p:spPr>
          <a:xfrm>
            <a:off x="577975" y="1425100"/>
            <a:ext cx="3610226" cy="2602926"/>
          </a:xfrm>
          <a:prstGeom prst="rect">
            <a:avLst/>
          </a:prstGeom>
          <a:noFill/>
          <a:ln>
            <a:noFill/>
          </a:ln>
        </p:spPr>
      </p:pic>
      <p:pic>
        <p:nvPicPr>
          <p:cNvPr id="143" name="Google Shape;143;p19"/>
          <p:cNvPicPr preferRelativeResize="0"/>
          <p:nvPr/>
        </p:nvPicPr>
        <p:blipFill rotWithShape="1">
          <a:blip r:embed="rId4">
            <a:alphaModFix/>
          </a:blip>
          <a:srcRect l="14484" t="4552" r="2028" b="12521"/>
          <a:stretch/>
        </p:blipFill>
        <p:spPr>
          <a:xfrm>
            <a:off x="4883450" y="1425100"/>
            <a:ext cx="3749702" cy="2602926"/>
          </a:xfrm>
          <a:prstGeom prst="rect">
            <a:avLst/>
          </a:prstGeom>
          <a:noFill/>
          <a:ln>
            <a:noFill/>
          </a:ln>
        </p:spPr>
      </p:pic>
      <p:sp>
        <p:nvSpPr>
          <p:cNvPr id="144" name="Google Shape;144;p19"/>
          <p:cNvSpPr txBox="1"/>
          <p:nvPr/>
        </p:nvSpPr>
        <p:spPr>
          <a:xfrm>
            <a:off x="4807250" y="4083000"/>
            <a:ext cx="39909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Using an ultraviolet machine to “sterilise the entire place”, especially “close to where the body (had been)”</a:t>
            </a:r>
            <a:endParaRPr>
              <a:solidFill>
                <a:srgbClr val="FFFFFF"/>
              </a:solidFill>
              <a:latin typeface="Roboto Condensed Light"/>
              <a:ea typeface="Roboto Condensed Light"/>
              <a:cs typeface="Roboto Condensed Light"/>
              <a:sym typeface="Roboto Condensed Light"/>
            </a:endParaRPr>
          </a:p>
        </p:txBody>
      </p:sp>
      <p:sp>
        <p:nvSpPr>
          <p:cNvPr id="145" name="Google Shape;145;p19"/>
          <p:cNvSpPr txBox="1"/>
          <p:nvPr/>
        </p:nvSpPr>
        <p:spPr>
          <a:xfrm>
            <a:off x="387625" y="4083000"/>
            <a:ext cx="39909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Transporting of the decomposed body of an elderly lady who died alone, unnoticed for days</a:t>
            </a:r>
            <a:endParaRPr>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flipH="1">
            <a:off x="-100" y="507400"/>
            <a:ext cx="914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ALARMING STATISTICS</a:t>
            </a:r>
            <a:endParaRPr/>
          </a:p>
        </p:txBody>
      </p:sp>
      <p:sp>
        <p:nvSpPr>
          <p:cNvPr id="151" name="Google Shape;151;p20"/>
          <p:cNvSpPr txBox="1">
            <a:spLocks noGrp="1"/>
          </p:cNvSpPr>
          <p:nvPr>
            <p:ph type="title" idx="4294967295"/>
          </p:nvPr>
        </p:nvSpPr>
        <p:spPr>
          <a:xfrm>
            <a:off x="628750" y="1750675"/>
            <a:ext cx="3630600" cy="232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7200"/>
              <a:t> 83,000</a:t>
            </a:r>
            <a:endParaRPr sz="7200"/>
          </a:p>
        </p:txBody>
      </p:sp>
      <p:sp>
        <p:nvSpPr>
          <p:cNvPr id="152" name="Google Shape;152;p20"/>
          <p:cNvSpPr txBox="1">
            <a:spLocks noGrp="1"/>
          </p:cNvSpPr>
          <p:nvPr>
            <p:ph type="subTitle" idx="4294967295"/>
          </p:nvPr>
        </p:nvSpPr>
        <p:spPr>
          <a:xfrm>
            <a:off x="803650" y="3010875"/>
            <a:ext cx="3455700" cy="9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4"/>
                </a:solidFill>
              </a:rPr>
              <a:t>Expected Elderly Population  by 2030 in Singapore</a:t>
            </a:r>
            <a:endParaRPr>
              <a:solidFill>
                <a:schemeClr val="accent4"/>
              </a:solidFill>
            </a:endParaRPr>
          </a:p>
        </p:txBody>
      </p:sp>
      <p:pic>
        <p:nvPicPr>
          <p:cNvPr id="153" name="Google Shape;153;p20"/>
          <p:cNvPicPr preferRelativeResize="0"/>
          <p:nvPr/>
        </p:nvPicPr>
        <p:blipFill rotWithShape="1">
          <a:blip r:embed="rId3">
            <a:alphaModFix/>
          </a:blip>
          <a:srcRect l="1545"/>
          <a:stretch/>
        </p:blipFill>
        <p:spPr>
          <a:xfrm>
            <a:off x="4655475" y="1504025"/>
            <a:ext cx="3739324" cy="2676749"/>
          </a:xfrm>
          <a:prstGeom prst="rect">
            <a:avLst/>
          </a:prstGeom>
          <a:noFill/>
          <a:ln>
            <a:noFill/>
          </a:ln>
        </p:spPr>
      </p:pic>
      <p:sp>
        <p:nvSpPr>
          <p:cNvPr id="154" name="Google Shape;154;p20"/>
          <p:cNvSpPr txBox="1"/>
          <p:nvPr/>
        </p:nvSpPr>
        <p:spPr>
          <a:xfrm>
            <a:off x="4359363" y="4313575"/>
            <a:ext cx="4272900" cy="67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accent4"/>
                </a:solidFill>
                <a:latin typeface="Roboto Condensed Light"/>
                <a:ea typeface="Roboto Condensed Light"/>
                <a:cs typeface="Roboto Condensed Light"/>
                <a:sym typeface="Roboto Condensed Light"/>
              </a:rPr>
              <a:t>Expected increasing trend of elderly living alone by 2030</a:t>
            </a:r>
            <a:endParaRPr>
              <a:solidFill>
                <a:schemeClr val="accent4"/>
              </a:solidFill>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ctrTitle" idx="4294967295"/>
          </p:nvPr>
        </p:nvSpPr>
        <p:spPr>
          <a:xfrm flipH="1">
            <a:off x="571600" y="919650"/>
            <a:ext cx="43848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300">
                <a:solidFill>
                  <a:schemeClr val="dk2"/>
                </a:solidFill>
              </a:rPr>
              <a:t>for elderly aged 65 &amp; above </a:t>
            </a:r>
            <a:endParaRPr sz="2300"/>
          </a:p>
        </p:txBody>
      </p:sp>
      <p:sp>
        <p:nvSpPr>
          <p:cNvPr id="160" name="Google Shape;160;p21"/>
          <p:cNvSpPr txBox="1">
            <a:spLocks noGrp="1"/>
          </p:cNvSpPr>
          <p:nvPr>
            <p:ph type="title" idx="4294967295"/>
          </p:nvPr>
        </p:nvSpPr>
        <p:spPr>
          <a:xfrm>
            <a:off x="571603" y="1472050"/>
            <a:ext cx="1252200" cy="4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000"/>
              <a:t>20%</a:t>
            </a:r>
            <a:endParaRPr sz="4000"/>
          </a:p>
        </p:txBody>
      </p:sp>
      <p:sp>
        <p:nvSpPr>
          <p:cNvPr id="161" name="Google Shape;161;p21"/>
          <p:cNvSpPr txBox="1"/>
          <p:nvPr/>
        </p:nvSpPr>
        <p:spPr>
          <a:xfrm>
            <a:off x="495400" y="2712450"/>
            <a:ext cx="3519000" cy="19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accent4"/>
                </a:solidFill>
                <a:latin typeface="Roboto Condensed Light"/>
                <a:ea typeface="Roboto Condensed Light"/>
                <a:cs typeface="Roboto Condensed Light"/>
                <a:sym typeface="Roboto Condensed Light"/>
              </a:rPr>
              <a:t>According to the Health Promotion Board, about </a:t>
            </a:r>
            <a:r>
              <a:rPr lang="es" sz="2400">
                <a:solidFill>
                  <a:schemeClr val="accent4"/>
                </a:solidFill>
                <a:latin typeface="Roboto Condensed Light"/>
                <a:ea typeface="Roboto Condensed Light"/>
                <a:cs typeface="Roboto Condensed Light"/>
                <a:sym typeface="Roboto Condensed Light"/>
              </a:rPr>
              <a:t>1/3</a:t>
            </a:r>
            <a:r>
              <a:rPr lang="es">
                <a:solidFill>
                  <a:schemeClr val="accent4"/>
                </a:solidFill>
                <a:latin typeface="Roboto Condensed Light"/>
                <a:ea typeface="Roboto Condensed Light"/>
                <a:cs typeface="Roboto Condensed Light"/>
                <a:sym typeface="Roboto Condensed Light"/>
              </a:rPr>
              <a:t> of Singaporeans aged 65 and above have recurring falls and the incidence rate increases sharply with age.</a:t>
            </a:r>
            <a:endParaRPr>
              <a:solidFill>
                <a:schemeClr val="accent4"/>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accent4"/>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chemeClr val="accent4"/>
                </a:solidFill>
                <a:latin typeface="Roboto Condensed Light"/>
                <a:ea typeface="Roboto Condensed Light"/>
                <a:cs typeface="Roboto Condensed Light"/>
                <a:sym typeface="Roboto Condensed Light"/>
              </a:rPr>
              <a:t>According to the World Health Organization, falls are causing as many as </a:t>
            </a:r>
            <a:r>
              <a:rPr lang="es" sz="2400">
                <a:solidFill>
                  <a:schemeClr val="accent4"/>
                </a:solidFill>
                <a:latin typeface="Roboto Condensed Light"/>
                <a:ea typeface="Roboto Condensed Light"/>
                <a:cs typeface="Roboto Condensed Light"/>
                <a:sym typeface="Roboto Condensed Light"/>
              </a:rPr>
              <a:t>646,000</a:t>
            </a:r>
            <a:r>
              <a:rPr lang="es">
                <a:solidFill>
                  <a:schemeClr val="accent4"/>
                </a:solidFill>
                <a:latin typeface="Roboto Condensed Light"/>
                <a:ea typeface="Roboto Condensed Light"/>
                <a:cs typeface="Roboto Condensed Light"/>
                <a:sym typeface="Roboto Condensed Light"/>
              </a:rPr>
              <a:t> deaths annually for seniors globally.</a:t>
            </a:r>
            <a:endParaRPr>
              <a:solidFill>
                <a:schemeClr val="accent4"/>
              </a:solidFill>
              <a:latin typeface="Roboto Condensed Light"/>
              <a:ea typeface="Roboto Condensed Light"/>
              <a:cs typeface="Roboto Condensed Light"/>
              <a:sym typeface="Roboto Condensed Light"/>
            </a:endParaRPr>
          </a:p>
        </p:txBody>
      </p:sp>
      <p:pic>
        <p:nvPicPr>
          <p:cNvPr id="162" name="Google Shape;162;p21"/>
          <p:cNvPicPr preferRelativeResize="0"/>
          <p:nvPr/>
        </p:nvPicPr>
        <p:blipFill rotWithShape="1">
          <a:blip r:embed="rId3">
            <a:alphaModFix amt="80000"/>
          </a:blip>
          <a:srcRect r="32423"/>
          <a:stretch/>
        </p:blipFill>
        <p:spPr>
          <a:xfrm>
            <a:off x="4680400" y="0"/>
            <a:ext cx="4463598" cy="5143501"/>
          </a:xfrm>
          <a:prstGeom prst="rect">
            <a:avLst/>
          </a:prstGeom>
          <a:noFill/>
          <a:ln>
            <a:noFill/>
          </a:ln>
        </p:spPr>
      </p:pic>
      <p:sp>
        <p:nvSpPr>
          <p:cNvPr id="163" name="Google Shape;163;p21"/>
          <p:cNvSpPr txBox="1"/>
          <p:nvPr/>
        </p:nvSpPr>
        <p:spPr>
          <a:xfrm>
            <a:off x="2578975" y="1943550"/>
            <a:ext cx="1252200" cy="3420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s" sz="1500">
                <a:solidFill>
                  <a:srgbClr val="FFFFFF"/>
                </a:solidFill>
                <a:latin typeface="Squada One"/>
                <a:ea typeface="Squada One"/>
                <a:cs typeface="Squada One"/>
                <a:sym typeface="Squada One"/>
              </a:rPr>
              <a:t>Die within a year after their fall</a:t>
            </a:r>
            <a:endParaRPr sz="1500">
              <a:solidFill>
                <a:srgbClr val="FFFFFF"/>
              </a:solidFill>
              <a:latin typeface="Squada One"/>
              <a:ea typeface="Squada One"/>
              <a:cs typeface="Squada One"/>
              <a:sym typeface="Squada One"/>
            </a:endParaRPr>
          </a:p>
        </p:txBody>
      </p:sp>
      <p:cxnSp>
        <p:nvCxnSpPr>
          <p:cNvPr id="164" name="Google Shape;164;p21"/>
          <p:cNvCxnSpPr/>
          <p:nvPr/>
        </p:nvCxnSpPr>
        <p:spPr>
          <a:xfrm>
            <a:off x="1823799" y="2114550"/>
            <a:ext cx="543600" cy="0"/>
          </a:xfrm>
          <a:prstGeom prst="straightConnector1">
            <a:avLst/>
          </a:prstGeom>
          <a:noFill/>
          <a:ln w="19050" cap="flat" cmpd="sng">
            <a:solidFill>
              <a:srgbClr val="FFFFFF"/>
            </a:solidFill>
            <a:prstDash val="solid"/>
            <a:round/>
            <a:headEnd type="none" w="med" len="med"/>
            <a:tailEnd type="diamond" w="med" len="med"/>
          </a:ln>
        </p:spPr>
      </p:cxnSp>
      <p:grpSp>
        <p:nvGrpSpPr>
          <p:cNvPr id="165" name="Google Shape;165;p21"/>
          <p:cNvGrpSpPr/>
          <p:nvPr/>
        </p:nvGrpSpPr>
        <p:grpSpPr>
          <a:xfrm>
            <a:off x="761900" y="2179318"/>
            <a:ext cx="871588" cy="170765"/>
            <a:chOff x="609500" y="2636518"/>
            <a:chExt cx="871588" cy="170765"/>
          </a:xfrm>
        </p:grpSpPr>
        <p:sp>
          <p:nvSpPr>
            <p:cNvPr id="166" name="Google Shape;166;p21"/>
            <p:cNvSpPr/>
            <p:nvPr/>
          </p:nvSpPr>
          <p:spPr>
            <a:xfrm>
              <a:off x="609500" y="2636518"/>
              <a:ext cx="147635" cy="170765"/>
            </a:xfrm>
            <a:custGeom>
              <a:avLst/>
              <a:gdLst/>
              <a:ahLst/>
              <a:cxnLst/>
              <a:rect l="l" t="t" r="r" b="b"/>
              <a:pathLst>
                <a:path w="32182" h="37224" extrusionOk="0">
                  <a:moveTo>
                    <a:pt x="16149" y="1"/>
                  </a:moveTo>
                  <a:lnTo>
                    <a:pt x="1" y="9285"/>
                  </a:lnTo>
                  <a:lnTo>
                    <a:pt x="1" y="27925"/>
                  </a:lnTo>
                  <a:lnTo>
                    <a:pt x="16149" y="37224"/>
                  </a:lnTo>
                  <a:lnTo>
                    <a:pt x="32181" y="27925"/>
                  </a:lnTo>
                  <a:lnTo>
                    <a:pt x="32181" y="9285"/>
                  </a:lnTo>
                  <a:lnTo>
                    <a:pt x="16149"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1333118" y="2636518"/>
              <a:ext cx="147970" cy="170765"/>
            </a:xfrm>
            <a:custGeom>
              <a:avLst/>
              <a:gdLst/>
              <a:ahLst/>
              <a:cxnLst/>
              <a:rect l="l" t="t" r="r" b="b"/>
              <a:pathLst>
                <a:path w="32255" h="37224" extrusionOk="0">
                  <a:moveTo>
                    <a:pt x="16033" y="1"/>
                  </a:moveTo>
                  <a:lnTo>
                    <a:pt x="0" y="9285"/>
                  </a:lnTo>
                  <a:lnTo>
                    <a:pt x="0" y="27925"/>
                  </a:lnTo>
                  <a:lnTo>
                    <a:pt x="16033" y="37224"/>
                  </a:lnTo>
                  <a:lnTo>
                    <a:pt x="32254" y="27925"/>
                  </a:lnTo>
                  <a:lnTo>
                    <a:pt x="32254" y="9285"/>
                  </a:lnTo>
                  <a:lnTo>
                    <a:pt x="1603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1152200" y="2636518"/>
              <a:ext cx="147635" cy="170765"/>
            </a:xfrm>
            <a:custGeom>
              <a:avLst/>
              <a:gdLst/>
              <a:ahLst/>
              <a:cxnLst/>
              <a:rect l="l" t="t" r="r" b="b"/>
              <a:pathLst>
                <a:path w="32182" h="37224" extrusionOk="0">
                  <a:moveTo>
                    <a:pt x="16149" y="1"/>
                  </a:moveTo>
                  <a:lnTo>
                    <a:pt x="1" y="9285"/>
                  </a:lnTo>
                  <a:lnTo>
                    <a:pt x="1" y="27925"/>
                  </a:lnTo>
                  <a:lnTo>
                    <a:pt x="16149" y="37224"/>
                  </a:lnTo>
                  <a:lnTo>
                    <a:pt x="32181" y="27925"/>
                  </a:lnTo>
                  <a:lnTo>
                    <a:pt x="32181" y="9285"/>
                  </a:lnTo>
                  <a:lnTo>
                    <a:pt x="16149"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971305" y="2636518"/>
              <a:ext cx="147970" cy="170765"/>
            </a:xfrm>
            <a:custGeom>
              <a:avLst/>
              <a:gdLst/>
              <a:ahLst/>
              <a:cxnLst/>
              <a:rect l="l" t="t" r="r" b="b"/>
              <a:pathLst>
                <a:path w="32255" h="37224" extrusionOk="0">
                  <a:moveTo>
                    <a:pt x="16033" y="1"/>
                  </a:moveTo>
                  <a:lnTo>
                    <a:pt x="0" y="9285"/>
                  </a:lnTo>
                  <a:lnTo>
                    <a:pt x="0" y="27925"/>
                  </a:lnTo>
                  <a:lnTo>
                    <a:pt x="16033" y="37224"/>
                  </a:lnTo>
                  <a:lnTo>
                    <a:pt x="32254" y="27925"/>
                  </a:lnTo>
                  <a:lnTo>
                    <a:pt x="32254" y="9285"/>
                  </a:lnTo>
                  <a:lnTo>
                    <a:pt x="1603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790218" y="2636518"/>
              <a:ext cx="147970" cy="170765"/>
            </a:xfrm>
            <a:custGeom>
              <a:avLst/>
              <a:gdLst/>
              <a:ahLst/>
              <a:cxnLst/>
              <a:rect l="l" t="t" r="r" b="b"/>
              <a:pathLst>
                <a:path w="32255" h="37224" extrusionOk="0">
                  <a:moveTo>
                    <a:pt x="16033" y="1"/>
                  </a:moveTo>
                  <a:lnTo>
                    <a:pt x="0" y="9285"/>
                  </a:lnTo>
                  <a:lnTo>
                    <a:pt x="0" y="27925"/>
                  </a:lnTo>
                  <a:lnTo>
                    <a:pt x="16033" y="37224"/>
                  </a:lnTo>
                  <a:lnTo>
                    <a:pt x="32254" y="27925"/>
                  </a:lnTo>
                  <a:lnTo>
                    <a:pt x="32254" y="9285"/>
                  </a:lnTo>
                  <a:lnTo>
                    <a:pt x="1603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21"/>
          <p:cNvSpPr txBox="1">
            <a:spLocks noGrp="1"/>
          </p:cNvSpPr>
          <p:nvPr>
            <p:ph type="ctrTitle"/>
          </p:nvPr>
        </p:nvSpPr>
        <p:spPr>
          <a:xfrm flipH="1">
            <a:off x="526950" y="33487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PITFALLS OF A FALL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ctrTitle"/>
          </p:nvPr>
        </p:nvSpPr>
        <p:spPr>
          <a:xfrm flipH="1">
            <a:off x="829250" y="434025"/>
            <a:ext cx="83949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AVOIDING THE WASTE</a:t>
            </a:r>
            <a:endParaRPr/>
          </a:p>
        </p:txBody>
      </p:sp>
      <p:sp>
        <p:nvSpPr>
          <p:cNvPr id="177" name="Google Shape;177;p22"/>
          <p:cNvSpPr txBox="1"/>
          <p:nvPr/>
        </p:nvSpPr>
        <p:spPr>
          <a:xfrm>
            <a:off x="383250" y="1360750"/>
            <a:ext cx="4250400" cy="308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Each case of incident requires deployment of various resources such as manpower, equipment and transport.</a:t>
            </a:r>
            <a:endParaRPr sz="1800">
              <a:solidFill>
                <a:schemeClr val="dk2"/>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Over-frequent reports of minor or false cases divert resources from more serious cases, i.e. sudden attacks of acute diseases. </a:t>
            </a:r>
            <a:endParaRPr sz="1800">
              <a:solidFill>
                <a:schemeClr val="dk2"/>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2"/>
              </a:buClr>
              <a:buSzPts val="1800"/>
              <a:buFont typeface="Roboto Condensed Light"/>
              <a:buChar char="●"/>
            </a:pPr>
            <a:r>
              <a:rPr lang="es" sz="1800">
                <a:solidFill>
                  <a:schemeClr val="dk2"/>
                </a:solidFill>
                <a:latin typeface="Roboto Condensed Light"/>
                <a:ea typeface="Roboto Condensed Light"/>
                <a:cs typeface="Roboto Condensed Light"/>
                <a:sym typeface="Roboto Condensed Light"/>
              </a:rPr>
              <a:t>Accuracy in detection prevents such waste.</a:t>
            </a:r>
            <a:endParaRPr sz="1800">
              <a:solidFill>
                <a:schemeClr val="dk2"/>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2"/>
              </a:solidFill>
              <a:latin typeface="Roboto Condensed Light"/>
              <a:ea typeface="Roboto Condensed Light"/>
              <a:cs typeface="Roboto Condensed Light"/>
              <a:sym typeface="Roboto Condensed Light"/>
            </a:endParaRPr>
          </a:p>
        </p:txBody>
      </p:sp>
      <p:pic>
        <p:nvPicPr>
          <p:cNvPr id="178" name="Google Shape;178;p22"/>
          <p:cNvPicPr preferRelativeResize="0"/>
          <p:nvPr/>
        </p:nvPicPr>
        <p:blipFill rotWithShape="1">
          <a:blip r:embed="rId3">
            <a:alphaModFix/>
          </a:blip>
          <a:srcRect r="32791"/>
          <a:stretch/>
        </p:blipFill>
        <p:spPr>
          <a:xfrm>
            <a:off x="5251000" y="0"/>
            <a:ext cx="389300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p:nvPr/>
        </p:nvSpPr>
        <p:spPr>
          <a:xfrm rot="5400000">
            <a:off x="1403794" y="1422769"/>
            <a:ext cx="3392961" cy="2943450"/>
          </a:xfrm>
          <a:prstGeom prst="flowChartPreparation">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4347244" y="1422756"/>
            <a:ext cx="3392961" cy="2943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ctrTitle"/>
          </p:nvPr>
        </p:nvSpPr>
        <p:spPr>
          <a:xfrm flipH="1">
            <a:off x="0" y="451300"/>
            <a:ext cx="914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PROBLEM: TRADE-OFFS</a:t>
            </a:r>
            <a:endParaRPr/>
          </a:p>
        </p:txBody>
      </p:sp>
      <p:sp>
        <p:nvSpPr>
          <p:cNvPr id="186" name="Google Shape;186;p23"/>
          <p:cNvSpPr txBox="1">
            <a:spLocks noGrp="1"/>
          </p:cNvSpPr>
          <p:nvPr>
            <p:ph type="ctrTitle" idx="3"/>
          </p:nvPr>
        </p:nvSpPr>
        <p:spPr>
          <a:xfrm>
            <a:off x="2035723" y="2118937"/>
            <a:ext cx="2129100" cy="3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4"/>
                </a:solidFill>
              </a:rPr>
              <a:t>QUICK RESPONSE</a:t>
            </a:r>
            <a:endParaRPr>
              <a:solidFill>
                <a:schemeClr val="accent4"/>
              </a:solidFill>
            </a:endParaRPr>
          </a:p>
        </p:txBody>
      </p:sp>
      <p:sp>
        <p:nvSpPr>
          <p:cNvPr id="187" name="Google Shape;187;p23"/>
          <p:cNvSpPr txBox="1">
            <a:spLocks noGrp="1"/>
          </p:cNvSpPr>
          <p:nvPr>
            <p:ph type="ctrTitle" idx="4"/>
          </p:nvPr>
        </p:nvSpPr>
        <p:spPr>
          <a:xfrm>
            <a:off x="4841614" y="2118925"/>
            <a:ext cx="2404200" cy="3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lt1"/>
                </a:solidFill>
              </a:rPr>
              <a:t>SAVING RESOURCES</a:t>
            </a:r>
            <a:endParaRPr>
              <a:solidFill>
                <a:schemeClr val="lt1"/>
              </a:solidFill>
            </a:endParaRPr>
          </a:p>
        </p:txBody>
      </p:sp>
      <p:sp>
        <p:nvSpPr>
          <p:cNvPr id="188" name="Google Shape;188;p23"/>
          <p:cNvSpPr txBox="1">
            <a:spLocks noGrp="1"/>
          </p:cNvSpPr>
          <p:nvPr>
            <p:ph type="subTitle" idx="1"/>
          </p:nvPr>
        </p:nvSpPr>
        <p:spPr>
          <a:xfrm>
            <a:off x="1928780" y="2295430"/>
            <a:ext cx="2343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t>To design a system to trigger emergency warnings whenever it seems like the elderly is in danger.</a:t>
            </a:r>
            <a:endParaRPr sz="1400"/>
          </a:p>
          <a:p>
            <a:pPr marL="0" lvl="0" indent="0" algn="ctr" rtl="0">
              <a:spcBef>
                <a:spcPts val="0"/>
              </a:spcBef>
              <a:spcAft>
                <a:spcPts val="0"/>
              </a:spcAft>
              <a:buNone/>
            </a:pPr>
            <a:endParaRPr sz="1400"/>
          </a:p>
          <a:p>
            <a:pPr marL="0" lvl="0" indent="0" algn="ctr" rtl="0">
              <a:spcBef>
                <a:spcPts val="0"/>
              </a:spcBef>
              <a:spcAft>
                <a:spcPts val="0"/>
              </a:spcAft>
              <a:buNone/>
            </a:pPr>
            <a:r>
              <a:rPr lang="es" sz="1400"/>
              <a:t>Ensures tha</a:t>
            </a:r>
            <a:r>
              <a:rPr lang="es" sz="1400">
                <a:solidFill>
                  <a:schemeClr val="dk2"/>
                </a:solidFill>
              </a:rPr>
              <a:t>t </a:t>
            </a:r>
            <a:r>
              <a:rPr lang="es" sz="1400" b="1">
                <a:solidFill>
                  <a:schemeClr val="dk2"/>
                </a:solidFill>
                <a:latin typeface="Roboto Condensed"/>
                <a:ea typeface="Roboto Condensed"/>
                <a:cs typeface="Roboto Condensed"/>
                <a:sym typeface="Roboto Condensed"/>
              </a:rPr>
              <a:t>no lives are lost</a:t>
            </a:r>
            <a:r>
              <a:rPr lang="es" sz="1400">
                <a:solidFill>
                  <a:schemeClr val="dk2"/>
                </a:solidFill>
              </a:rPr>
              <a:t>.</a:t>
            </a:r>
            <a:endParaRPr sz="1400">
              <a:solidFill>
                <a:schemeClr val="dk2"/>
              </a:solidFill>
            </a:endParaRPr>
          </a:p>
        </p:txBody>
      </p:sp>
      <p:sp>
        <p:nvSpPr>
          <p:cNvPr id="189" name="Google Shape;189;p23"/>
          <p:cNvSpPr txBox="1">
            <a:spLocks noGrp="1"/>
          </p:cNvSpPr>
          <p:nvPr>
            <p:ph type="subTitle" idx="2"/>
          </p:nvPr>
        </p:nvSpPr>
        <p:spPr>
          <a:xfrm>
            <a:off x="4872268" y="2311855"/>
            <a:ext cx="2343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chemeClr val="dk2"/>
                </a:solidFill>
              </a:rPr>
              <a:t>To ensure that the elderly is in definite danger before the emergency response team is deployed. </a:t>
            </a:r>
            <a:endParaRPr sz="1400">
              <a:solidFill>
                <a:schemeClr val="dk2"/>
              </a:solidFill>
            </a:endParaRPr>
          </a:p>
          <a:p>
            <a:pPr marL="0" lvl="0" indent="0" algn="ctr" rtl="0">
              <a:spcBef>
                <a:spcPts val="0"/>
              </a:spcBef>
              <a:spcAft>
                <a:spcPts val="0"/>
              </a:spcAft>
              <a:buNone/>
            </a:pPr>
            <a:endParaRPr sz="1400">
              <a:solidFill>
                <a:schemeClr val="dk2"/>
              </a:solidFill>
            </a:endParaRPr>
          </a:p>
          <a:p>
            <a:pPr marL="0" lvl="0" indent="0" algn="ctr" rtl="0">
              <a:spcBef>
                <a:spcPts val="0"/>
              </a:spcBef>
              <a:spcAft>
                <a:spcPts val="0"/>
              </a:spcAft>
              <a:buNone/>
            </a:pPr>
            <a:r>
              <a:rPr lang="es" sz="1400">
                <a:solidFill>
                  <a:schemeClr val="dk2"/>
                </a:solidFill>
              </a:rPr>
              <a:t>Ensures that</a:t>
            </a:r>
            <a:r>
              <a:rPr lang="es" sz="1400" b="1">
                <a:solidFill>
                  <a:schemeClr val="dk2"/>
                </a:solidFill>
                <a:latin typeface="Roboto Condensed"/>
                <a:ea typeface="Roboto Condensed"/>
                <a:cs typeface="Roboto Condensed"/>
                <a:sym typeface="Roboto Condensed"/>
              </a:rPr>
              <a:t> SCDF resources are not wasted due to false alarms.</a:t>
            </a:r>
            <a:endParaRPr sz="1400" b="1">
              <a:solidFill>
                <a:schemeClr val="dk2"/>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SOLUTION</a:t>
            </a:r>
            <a:endParaRPr/>
          </a:p>
        </p:txBody>
      </p:sp>
      <p:pic>
        <p:nvPicPr>
          <p:cNvPr id="195" name="Google Shape;195;p24"/>
          <p:cNvPicPr preferRelativeResize="0"/>
          <p:nvPr/>
        </p:nvPicPr>
        <p:blipFill>
          <a:blip r:embed="rId3">
            <a:alphaModFix amt="71000"/>
          </a:blip>
          <a:stretch>
            <a:fillRect/>
          </a:stretch>
        </p:blipFill>
        <p:spPr>
          <a:xfrm>
            <a:off x="4311700" y="10225"/>
            <a:ext cx="4832300" cy="5143499"/>
          </a:xfrm>
          <a:prstGeom prst="rect">
            <a:avLst/>
          </a:prstGeom>
          <a:noFill/>
          <a:ln>
            <a:noFill/>
          </a:ln>
        </p:spPr>
      </p:pic>
    </p:spTree>
  </p:cSld>
  <p:clrMapOvr>
    <a:masterClrMapping/>
  </p:clrMapOvr>
</p:sld>
</file>

<file path=ppt/theme/theme1.xml><?xml version="1.0" encoding="utf-8"?>
<a:theme xmlns:a="http://schemas.openxmlformats.org/drawingml/2006/main"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803</Words>
  <Application>Microsoft Office PowerPoint</Application>
  <PresentationFormat>On-screen Show (16:9)</PresentationFormat>
  <Paragraphs>125</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Roboto Condensed Light</vt:lpstr>
      <vt:lpstr>Roboto Condensed</vt:lpstr>
      <vt:lpstr>Squada One</vt:lpstr>
      <vt:lpstr>Righteous</vt:lpstr>
      <vt:lpstr>Fira Sans Extra Condensed Medium</vt:lpstr>
      <vt:lpstr>Tech Startup by Slidesgo</vt:lpstr>
      <vt:lpstr>SilverDefence (SID)</vt:lpstr>
      <vt:lpstr>TABLE OF CONTENTS</vt:lpstr>
      <vt:lpstr>INTRODUCTION </vt:lpstr>
      <vt:lpstr>TRAGEDIES FOR ELDERLY LIVING ALONE</vt:lpstr>
      <vt:lpstr>ALARMING STATISTICS</vt:lpstr>
      <vt:lpstr>for elderly aged 65 &amp; above </vt:lpstr>
      <vt:lpstr>AVOIDING THE WASTE</vt:lpstr>
      <vt:lpstr>PROBLEM: TRADE-OFFS</vt:lpstr>
      <vt:lpstr>SOLUTION</vt:lpstr>
      <vt:lpstr>OUR SOLUTION</vt:lpstr>
      <vt:lpstr>IMAGE CLASSIFICATION</vt:lpstr>
      <vt:lpstr>ACCELEROMETER</vt:lpstr>
      <vt:lpstr>PUTTING THINGS TOGETHER: LOGIC FLOW</vt:lpstr>
      <vt:lpstr>ARCHITECTURE</vt:lpstr>
      <vt:lpstr>APP Demo</vt:lpstr>
      <vt:lpstr>CLASSES</vt:lpstr>
      <vt:lpstr>FURTHER IMPROVEMENTS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SilverDefence (SID)</dc:title>
  <cp:lastModifiedBy>Wanru He</cp:lastModifiedBy>
  <cp:revision>1</cp:revision>
  <dcterms:modified xsi:type="dcterms:W3CDTF">2020-06-14T08:32:50Z</dcterms:modified>
</cp:coreProperties>
</file>